
<file path=[Content_Types].xml><?xml version="1.0" encoding="utf-8"?>
<Types xmlns="http://schemas.openxmlformats.org/package/2006/content-types"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69" r:id="rId4"/>
    <p:sldId id="279" r:id="rId6"/>
    <p:sldId id="280" r:id="rId7"/>
    <p:sldId id="264" r:id="rId8"/>
    <p:sldId id="282" r:id="rId9"/>
    <p:sldId id="281" r:id="rId10"/>
    <p:sldId id="367" r:id="rId11"/>
    <p:sldId id="368" r:id="rId12"/>
    <p:sldId id="370" r:id="rId13"/>
    <p:sldId id="369" r:id="rId14"/>
    <p:sldId id="300" r:id="rId15"/>
    <p:sldId id="310" r:id="rId16"/>
    <p:sldId id="411" r:id="rId17"/>
    <p:sldId id="412" r:id="rId18"/>
    <p:sldId id="371" r:id="rId19"/>
    <p:sldId id="372" r:id="rId20"/>
    <p:sldId id="373" r:id="rId21"/>
    <p:sldId id="374" r:id="rId22"/>
    <p:sldId id="375" r:id="rId23"/>
    <p:sldId id="376" r:id="rId24"/>
    <p:sldId id="377" r:id="rId25"/>
    <p:sldId id="378" r:id="rId26"/>
    <p:sldId id="379" r:id="rId27"/>
    <p:sldId id="380" r:id="rId28"/>
    <p:sldId id="381" r:id="rId29"/>
    <p:sldId id="382" r:id="rId30"/>
    <p:sldId id="383" r:id="rId31"/>
    <p:sldId id="384" r:id="rId32"/>
    <p:sldId id="385" r:id="rId33"/>
    <p:sldId id="386" r:id="rId34"/>
    <p:sldId id="387" r:id="rId35"/>
    <p:sldId id="388" r:id="rId36"/>
    <p:sldId id="389" r:id="rId37"/>
    <p:sldId id="390" r:id="rId38"/>
    <p:sldId id="391" r:id="rId39"/>
    <p:sldId id="392" r:id="rId40"/>
    <p:sldId id="393" r:id="rId41"/>
    <p:sldId id="394" r:id="rId42"/>
    <p:sldId id="395" r:id="rId43"/>
    <p:sldId id="396" r:id="rId44"/>
    <p:sldId id="397" r:id="rId45"/>
    <p:sldId id="398" r:id="rId46"/>
    <p:sldId id="399" r:id="rId47"/>
    <p:sldId id="400" r:id="rId48"/>
    <p:sldId id="401" r:id="rId49"/>
    <p:sldId id="402" r:id="rId50"/>
    <p:sldId id="403" r:id="rId51"/>
    <p:sldId id="404" r:id="rId52"/>
    <p:sldId id="405" r:id="rId53"/>
    <p:sldId id="406" r:id="rId54"/>
    <p:sldId id="407" r:id="rId55"/>
    <p:sldId id="408" r:id="rId56"/>
  </p:sldIdLst>
  <p:sldSz cx="24384000" cy="13716000"/>
  <p:notesSz cx="6858000" cy="9144000"/>
  <p:embeddedFontLst>
    <p:embeddedFont>
      <p:font typeface="Montserrat"/>
      <p:regular r:id="rId60"/>
    </p:embeddedFont>
    <p:embeddedFont>
      <p:font typeface="Source Code Pro" panose="020B0309030403020204"/>
      <p:regular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6135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CADC4F1-8621-4E69-B0CC-0E95C1BF4B2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1" Type="http://schemas.openxmlformats.org/officeDocument/2006/relationships/font" Target="fonts/font2.fntdata"/><Relationship Id="rId60" Type="http://schemas.openxmlformats.org/officeDocument/2006/relationships/font" Target="fonts/font1.fntdata"/><Relationship Id="rId6" Type="http://schemas.openxmlformats.org/officeDocument/2006/relationships/slide" Target="slides/slide2.xml"/><Relationship Id="rId59" Type="http://schemas.openxmlformats.org/officeDocument/2006/relationships/tableStyles" Target="tableStyles.xml"/><Relationship Id="rId58" Type="http://schemas.openxmlformats.org/officeDocument/2006/relationships/viewProps" Target="viewProps.xml"/><Relationship Id="rId57" Type="http://schemas.openxmlformats.org/officeDocument/2006/relationships/presProps" Target="presProps.xml"/><Relationship Id="rId56" Type="http://schemas.openxmlformats.org/officeDocument/2006/relationships/slide" Target="slides/slide52.xml"/><Relationship Id="rId55" Type="http://schemas.openxmlformats.org/officeDocument/2006/relationships/slide" Target="slides/slide51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07e94c4b48_0_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07e94c4b48_0_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11154d3d56c_9_2198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11154d3d56c_9_2198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400">
              <a:solidFill>
                <a:srgbClr val="231F20"/>
              </a:solidFill>
            </a:endParaRPr>
          </a:p>
        </p:txBody>
      </p:sp>
      <p:sp>
        <p:nvSpPr>
          <p:cNvPr id="1530" name="Google Shape;1530;g11154d3d56c_9_2198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107e94c4b48_0_50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107e94c4b48_0_5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07e94c4b48_0_64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07e94c4b48_0_64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07e94c4b48_0_3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07e94c4b48_0_3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07e94c4b48_0_14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107e94c4b48_0_14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F7F62-EF69-4146-B7BB-7D74F198FAB0}" type="slidenum">
              <a:rPr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096e8980e3_0_12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096e8980e3_0_12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107e94c4b48_0_28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107e94c4b48_0_28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07e94c4b48_0_35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07e94c4b48_0_35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106a7460a9a_0_406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106a7460a9a_0_406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400">
              <a:solidFill>
                <a:srgbClr val="231F2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400">
              <a:solidFill>
                <a:srgbClr val="231F20"/>
              </a:solidFill>
            </a:endParaRPr>
          </a:p>
        </p:txBody>
      </p:sp>
      <p:sp>
        <p:nvSpPr>
          <p:cNvPr id="1000" name="Google Shape;1000;g106a7460a9a_0_406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106a7460a9a_0_46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106a7460a9a_0_465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400">
              <a:solidFill>
                <a:srgbClr val="231F20"/>
              </a:solidFill>
            </a:endParaRPr>
          </a:p>
        </p:txBody>
      </p:sp>
      <p:sp>
        <p:nvSpPr>
          <p:cNvPr id="1038" name="Google Shape;1038;g106a7460a9a_0_465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367" name="Shape 6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8" name="Google Shape;6368;g10728870c57_0_863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9" name="Google Shape;6369;g10728870c57_0_863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400">
              <a:solidFill>
                <a:srgbClr val="231F20"/>
              </a:solidFill>
            </a:endParaRPr>
          </a:p>
        </p:txBody>
      </p:sp>
      <p:sp>
        <p:nvSpPr>
          <p:cNvPr id="6370" name="Google Shape;6370;g10728870c57_0_863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confluent.io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confluent.io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confluent.io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confluent.io/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confluent.io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developer.confluent.io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831200" y="2949667"/>
            <a:ext cx="22721700" cy="52359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831200" y="8405933"/>
            <a:ext cx="22721700" cy="34689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457200" lvl="0" indent="-53340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218667" y="704233"/>
            <a:ext cx="207387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875" rIns="243800" bIns="1218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9pPr>
          </a:lstStyle>
          <a:p/>
        </p:txBody>
      </p:sp>
      <p:pic>
        <p:nvPicPr>
          <p:cNvPr id="56" name="Google Shape;56;p1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9950075" y="569175"/>
            <a:ext cx="3818526" cy="14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/>
        </p:nvSpPr>
        <p:spPr>
          <a:xfrm>
            <a:off x="16184500" y="12396150"/>
            <a:ext cx="7439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17336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@yourtwitterhandle |</a:t>
            </a:r>
            <a:r>
              <a:rPr lang="en-GB" sz="2200">
                <a:solidFill>
                  <a:srgbClr val="173361"/>
                </a:solidFill>
                <a:uFill>
                  <a:noFill/>
                </a:u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  <a:hlinkClick r:id="rId3"/>
              </a:rPr>
              <a:t> developer.confluent.io</a:t>
            </a:r>
            <a:endParaRPr sz="2200"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CUSTOM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218667" y="704233"/>
            <a:ext cx="20738700" cy="1132800"/>
          </a:xfrm>
          <a:prstGeom prst="rect">
            <a:avLst/>
          </a:prstGeom>
        </p:spPr>
        <p:txBody>
          <a:bodyPr spcFirstLastPara="1" wrap="square" lIns="0" tIns="121875" rIns="243800" bIns="1218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type="body" idx="1"/>
          </p:nvPr>
        </p:nvSpPr>
        <p:spPr>
          <a:xfrm>
            <a:off x="2768550" y="2635300"/>
            <a:ext cx="18846900" cy="8652900"/>
          </a:xfrm>
          <a:prstGeom prst="rect">
            <a:avLst/>
          </a:prstGeom>
        </p:spPr>
        <p:txBody>
          <a:bodyPr spcFirstLastPara="1" wrap="square" lIns="0" tIns="0" rIns="121900" bIns="121875" anchor="t" anchorCtr="0">
            <a:noAutofit/>
          </a:bodyPr>
          <a:lstStyle>
            <a:lvl1pPr marL="457200" lvl="0" indent="-431800" rtl="0">
              <a:spcBef>
                <a:spcPts val="100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431800" rtl="0">
              <a:spcBef>
                <a:spcPts val="1000"/>
              </a:spcBef>
              <a:spcAft>
                <a:spcPts val="0"/>
              </a:spcAft>
              <a:buSzPts val="3200"/>
              <a:buChar char="○"/>
              <a:defRPr/>
            </a:lvl2pPr>
            <a:lvl3pPr marL="1371600" lvl="2" indent="-431800" rtl="0">
              <a:spcBef>
                <a:spcPts val="1000"/>
              </a:spcBef>
              <a:spcAft>
                <a:spcPts val="0"/>
              </a:spcAft>
              <a:buSzPts val="3200"/>
              <a:buChar char="■"/>
              <a:defRPr/>
            </a:lvl3pPr>
            <a:lvl4pPr marL="1828800" lvl="3" indent="-431800" rtl="0">
              <a:spcBef>
                <a:spcPts val="1000"/>
              </a:spcBef>
              <a:spcAft>
                <a:spcPts val="0"/>
              </a:spcAft>
              <a:buSzPts val="3200"/>
              <a:buChar char="●"/>
              <a:defRPr/>
            </a:lvl4pPr>
            <a:lvl5pPr marL="2286000" lvl="4" indent="-431800" rtl="0">
              <a:spcBef>
                <a:spcPts val="1000"/>
              </a:spcBef>
              <a:spcAft>
                <a:spcPts val="0"/>
              </a:spcAft>
              <a:buSzPts val="3200"/>
              <a:buChar char="○"/>
              <a:defRPr/>
            </a:lvl5pPr>
            <a:lvl6pPr marL="2743200" lvl="5" indent="-431800" rtl="0">
              <a:spcBef>
                <a:spcPts val="1000"/>
              </a:spcBef>
              <a:spcAft>
                <a:spcPts val="0"/>
              </a:spcAft>
              <a:buSzPts val="3200"/>
              <a:buChar char="■"/>
              <a:defRPr/>
            </a:lvl6pPr>
            <a:lvl7pPr marL="3200400" lvl="6" indent="-431800" rtl="0">
              <a:spcBef>
                <a:spcPts val="1000"/>
              </a:spcBef>
              <a:spcAft>
                <a:spcPts val="0"/>
              </a:spcAft>
              <a:buSzPts val="3200"/>
              <a:buChar char="●"/>
              <a:defRPr/>
            </a:lvl7pPr>
            <a:lvl8pPr marL="3657600" lvl="7" indent="-431800" rtl="0">
              <a:spcBef>
                <a:spcPts val="1000"/>
              </a:spcBef>
              <a:spcAft>
                <a:spcPts val="0"/>
              </a:spcAft>
              <a:buSzPts val="3200"/>
              <a:buChar char="○"/>
              <a:defRPr/>
            </a:lvl8pPr>
            <a:lvl9pPr marL="4114800" lvl="8" indent="-431800" rtl="0">
              <a:spcBef>
                <a:spcPts val="1000"/>
              </a:spcBef>
              <a:spcAft>
                <a:spcPts val="0"/>
              </a:spcAft>
              <a:buSzPts val="3200"/>
              <a:buChar char="■"/>
              <a:defRPr/>
            </a:lvl9pPr>
          </a:lstStyle>
          <a:p/>
        </p:txBody>
      </p:sp>
      <p:pic>
        <p:nvPicPr>
          <p:cNvPr id="61" name="Google Shape;61;p1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9950075" y="569175"/>
            <a:ext cx="3818526" cy="14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 txBox="1"/>
          <p:nvPr/>
        </p:nvSpPr>
        <p:spPr>
          <a:xfrm>
            <a:off x="16184500" y="12396150"/>
            <a:ext cx="7439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17336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@yourtwitterhandle |</a:t>
            </a:r>
            <a:r>
              <a:rPr lang="en-GB" sz="2200">
                <a:solidFill>
                  <a:srgbClr val="173361"/>
                </a:solidFill>
                <a:uFill>
                  <a:noFill/>
                </a:u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  <a:hlinkClick r:id="rId3"/>
              </a:rPr>
              <a:t> developer.confluent.io</a:t>
            </a:r>
            <a:endParaRPr sz="2200"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/2 color block">
  <p:cSld name="CUSTOM_1_1_2">
    <p:bg>
      <p:bgPr>
        <a:solidFill>
          <a:schemeClr val="lt1"/>
        </a:solidFill>
        <a:effectLst/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0"/>
            <a:ext cx="12173700" cy="137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1218667" y="899283"/>
            <a:ext cx="9516000" cy="1132800"/>
          </a:xfrm>
          <a:prstGeom prst="rect">
            <a:avLst/>
          </a:prstGeom>
        </p:spPr>
        <p:txBody>
          <a:bodyPr spcFirstLastPara="1" wrap="square" lIns="0" tIns="121875" rIns="243800" bIns="1218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9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type="body" idx="1"/>
          </p:nvPr>
        </p:nvSpPr>
        <p:spPr>
          <a:xfrm>
            <a:off x="1218675" y="3174800"/>
            <a:ext cx="9516000" cy="7034400"/>
          </a:xfrm>
          <a:prstGeom prst="rect">
            <a:avLst/>
          </a:prstGeom>
        </p:spPr>
        <p:txBody>
          <a:bodyPr spcFirstLastPara="1" wrap="square" lIns="0" tIns="0" rIns="121900" bIns="121875" anchor="t" anchorCtr="0">
            <a:noAutofit/>
          </a:bodyPr>
          <a:lstStyle>
            <a:lvl1pPr marL="457200" lvl="0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type="body" idx="2"/>
          </p:nvPr>
        </p:nvSpPr>
        <p:spPr>
          <a:xfrm>
            <a:off x="13364800" y="3174800"/>
            <a:ext cx="9516000" cy="7034400"/>
          </a:xfrm>
          <a:prstGeom prst="rect">
            <a:avLst/>
          </a:prstGeom>
        </p:spPr>
        <p:txBody>
          <a:bodyPr spcFirstLastPara="1" wrap="square" lIns="0" tIns="0" rIns="121900" bIns="121875" anchor="t" anchorCtr="0">
            <a:noAutofit/>
          </a:bodyPr>
          <a:lstStyle>
            <a:lvl1pPr marL="457200" lvl="0" indent="-431800" rtl="0">
              <a:spcBef>
                <a:spcPts val="100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431800" rtl="0">
              <a:spcBef>
                <a:spcPts val="1000"/>
              </a:spcBef>
              <a:spcAft>
                <a:spcPts val="0"/>
              </a:spcAft>
              <a:buSzPts val="3200"/>
              <a:buChar char="○"/>
              <a:defRPr/>
            </a:lvl2pPr>
            <a:lvl3pPr marL="1371600" lvl="2" indent="-431800" rtl="0">
              <a:spcBef>
                <a:spcPts val="1000"/>
              </a:spcBef>
              <a:spcAft>
                <a:spcPts val="0"/>
              </a:spcAft>
              <a:buSzPts val="3200"/>
              <a:buChar char="■"/>
              <a:defRPr/>
            </a:lvl3pPr>
            <a:lvl4pPr marL="1828800" lvl="3" indent="-431800" rtl="0">
              <a:spcBef>
                <a:spcPts val="1000"/>
              </a:spcBef>
              <a:spcAft>
                <a:spcPts val="0"/>
              </a:spcAft>
              <a:buSzPts val="3200"/>
              <a:buChar char="●"/>
              <a:defRPr/>
            </a:lvl4pPr>
            <a:lvl5pPr marL="2286000" lvl="4" indent="-431800" rtl="0">
              <a:spcBef>
                <a:spcPts val="1000"/>
              </a:spcBef>
              <a:spcAft>
                <a:spcPts val="0"/>
              </a:spcAft>
              <a:buSzPts val="3200"/>
              <a:buChar char="○"/>
              <a:defRPr/>
            </a:lvl5pPr>
            <a:lvl6pPr marL="2743200" lvl="5" indent="-431800" rtl="0">
              <a:spcBef>
                <a:spcPts val="1000"/>
              </a:spcBef>
              <a:spcAft>
                <a:spcPts val="0"/>
              </a:spcAft>
              <a:buSzPts val="3200"/>
              <a:buChar char="■"/>
              <a:defRPr/>
            </a:lvl6pPr>
            <a:lvl7pPr marL="3200400" lvl="6" indent="-431800" rtl="0">
              <a:spcBef>
                <a:spcPts val="1000"/>
              </a:spcBef>
              <a:spcAft>
                <a:spcPts val="0"/>
              </a:spcAft>
              <a:buSzPts val="3200"/>
              <a:buChar char="●"/>
              <a:defRPr/>
            </a:lvl7pPr>
            <a:lvl8pPr marL="3657600" lvl="7" indent="-431800" rtl="0">
              <a:spcBef>
                <a:spcPts val="1000"/>
              </a:spcBef>
              <a:spcAft>
                <a:spcPts val="0"/>
              </a:spcAft>
              <a:buSzPts val="3200"/>
              <a:buChar char="○"/>
              <a:defRPr/>
            </a:lvl8pPr>
            <a:lvl9pPr marL="4114800" lvl="8" indent="-431800" rtl="0">
              <a:spcBef>
                <a:spcPts val="1000"/>
              </a:spcBef>
              <a:spcAft>
                <a:spcPts val="0"/>
              </a:spcAft>
              <a:buSzPts val="3200"/>
              <a:buChar char="■"/>
              <a:defRPr/>
            </a:lvl9pPr>
          </a:lstStyle>
          <a:p/>
        </p:txBody>
      </p:sp>
      <p:pic>
        <p:nvPicPr>
          <p:cNvPr id="68" name="Google Shape;68;p16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9950075" y="569175"/>
            <a:ext cx="3818526" cy="14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/>
          <p:nvPr/>
        </p:nvSpPr>
        <p:spPr>
          <a:xfrm>
            <a:off x="16184500" y="12396150"/>
            <a:ext cx="7439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17336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@yourtwitterhandle |</a:t>
            </a:r>
            <a:r>
              <a:rPr lang="en-GB" sz="2200">
                <a:solidFill>
                  <a:srgbClr val="173361"/>
                </a:solidFill>
                <a:uFill>
                  <a:noFill/>
                </a:u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  <a:hlinkClick r:id="rId3"/>
              </a:rPr>
              <a:t> developer.confluent.io</a:t>
            </a:r>
            <a:endParaRPr sz="2200"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er - no streams">
  <p:cSld name="Breaker_Denim_1">
    <p:bg>
      <p:bgPr>
        <a:solidFill>
          <a:schemeClr val="dk2"/>
        </a:solidFill>
        <a:effectLst/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1224283" y="4153200"/>
            <a:ext cx="21912300" cy="5409600"/>
          </a:xfrm>
          <a:prstGeom prst="rect">
            <a:avLst/>
          </a:prstGeom>
        </p:spPr>
        <p:txBody>
          <a:bodyPr spcFirstLastPara="1" wrap="square" lIns="0" tIns="121875" rIns="243800" bIns="1218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2" name="Google Shape;72;p17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9950075" y="568750"/>
            <a:ext cx="3818526" cy="14033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7"/>
          <p:cNvSpPr txBox="1"/>
          <p:nvPr/>
        </p:nvSpPr>
        <p:spPr>
          <a:xfrm>
            <a:off x="16134625" y="12396150"/>
            <a:ext cx="7439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FFFFFF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@yourtwitterhandle |</a:t>
            </a:r>
            <a:r>
              <a:rPr lang="en-GB" sz="2200">
                <a:solidFill>
                  <a:srgbClr val="FFFFFF"/>
                </a:solidFill>
                <a:uFill>
                  <a:noFill/>
                </a:u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  <a:hlinkClick r:id="rId3"/>
              </a:rPr>
              <a:t> developer.confluent.io</a:t>
            </a:r>
            <a:endParaRPr sz="2200">
              <a:solidFill>
                <a:srgbClr val="FFFFFF"/>
              </a:solidFill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_Meadow_1">
    <p:bg>
      <p:bgPr>
        <a:solidFill>
          <a:schemeClr val="dk2"/>
        </a:solidFill>
        <a:effectLst/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8"/>
          <p:cNvPicPr preferRelativeResize="0"/>
          <p:nvPr/>
        </p:nvPicPr>
        <p:blipFill rotWithShape="1">
          <a:blip r:embed="rId2"/>
          <a:srcRect b="2467"/>
          <a:stretch>
            <a:fillRect/>
          </a:stretch>
        </p:blipFill>
        <p:spPr>
          <a:xfrm>
            <a:off x="-11533" y="1442200"/>
            <a:ext cx="24384000" cy="1227379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8"/>
          <p:cNvSpPr txBox="1"/>
          <p:nvPr>
            <p:ph type="ctrTitle"/>
          </p:nvPr>
        </p:nvSpPr>
        <p:spPr>
          <a:xfrm>
            <a:off x="1521343" y="4701067"/>
            <a:ext cx="20381700" cy="30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875" rIns="243800" bIns="1218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type="subTitle" idx="1"/>
          </p:nvPr>
        </p:nvSpPr>
        <p:spPr>
          <a:xfrm>
            <a:off x="1521333" y="8562333"/>
            <a:ext cx="10223100" cy="14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800" bIns="12187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78" name="Google Shape;78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064125" y="1487225"/>
            <a:ext cx="5956674" cy="21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v2">
  <p:cSld name="Title Slide_Meadow_1_2">
    <p:bg>
      <p:bgPr>
        <a:solidFill>
          <a:schemeClr val="dk2"/>
        </a:solidFill>
        <a:effectLst/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9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1226324"/>
            <a:ext cx="24384000" cy="124896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9"/>
          <p:cNvSpPr txBox="1"/>
          <p:nvPr>
            <p:ph type="ctrTitle"/>
          </p:nvPr>
        </p:nvSpPr>
        <p:spPr>
          <a:xfrm>
            <a:off x="1521343" y="4701067"/>
            <a:ext cx="20381700" cy="30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875" rIns="243800" bIns="1218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i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19"/>
          <p:cNvSpPr txBox="1"/>
          <p:nvPr>
            <p:ph type="subTitle" idx="1"/>
          </p:nvPr>
        </p:nvSpPr>
        <p:spPr>
          <a:xfrm>
            <a:off x="1521333" y="8562333"/>
            <a:ext cx="10223100" cy="14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43800" bIns="12187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i="1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83" name="Google Shape;83;p1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064125" y="1487225"/>
            <a:ext cx="5956674" cy="21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er">
  <p:cSld name="Breaker_Denim_1_1_1">
    <p:bg>
      <p:bgPr>
        <a:solidFill>
          <a:schemeClr val="dk2"/>
        </a:solidFill>
        <a:effectLst/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0"/>
          <p:cNvPicPr preferRelativeResize="0"/>
          <p:nvPr/>
        </p:nvPicPr>
        <p:blipFill rotWithShape="1">
          <a:blip r:embed="rId2"/>
          <a:srcRect b="2467"/>
          <a:stretch>
            <a:fillRect/>
          </a:stretch>
        </p:blipFill>
        <p:spPr>
          <a:xfrm>
            <a:off x="-11533" y="1442200"/>
            <a:ext cx="24384000" cy="122737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0"/>
          <p:cNvSpPr txBox="1"/>
          <p:nvPr>
            <p:ph type="title"/>
          </p:nvPr>
        </p:nvSpPr>
        <p:spPr>
          <a:xfrm>
            <a:off x="1218667" y="4153200"/>
            <a:ext cx="16973100" cy="5409600"/>
          </a:xfrm>
          <a:prstGeom prst="rect">
            <a:avLst/>
          </a:prstGeom>
        </p:spPr>
        <p:txBody>
          <a:bodyPr spcFirstLastPara="1" wrap="square" lIns="0" tIns="121875" rIns="243800" bIns="1218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87" name="Google Shape;87;p2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9950075" y="568750"/>
            <a:ext cx="3818526" cy="140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er v2">
  <p:cSld name="Breaker_Denim_1_1_1_1">
    <p:bg>
      <p:bgPr>
        <a:solidFill>
          <a:schemeClr val="dk2"/>
        </a:solidFill>
        <a:effectLst/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1226324"/>
            <a:ext cx="24384000" cy="124896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1"/>
          <p:cNvSpPr txBox="1"/>
          <p:nvPr>
            <p:ph type="title"/>
          </p:nvPr>
        </p:nvSpPr>
        <p:spPr>
          <a:xfrm>
            <a:off x="1218667" y="4153200"/>
            <a:ext cx="16973100" cy="5409600"/>
          </a:xfrm>
          <a:prstGeom prst="rect">
            <a:avLst/>
          </a:prstGeom>
        </p:spPr>
        <p:txBody>
          <a:bodyPr spcFirstLastPara="1" wrap="square" lIns="0" tIns="121875" rIns="243800" bIns="1218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300" i="1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91" name="Google Shape;91;p2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9950075" y="568750"/>
            <a:ext cx="3818526" cy="140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831200" y="5735600"/>
            <a:ext cx="22721700" cy="22449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>
  <p:cSld name="Breaker_Denim_1_1_1_2">
    <p:bg>
      <p:bgPr>
        <a:solidFill>
          <a:schemeClr val="dk2"/>
        </a:solidFill>
        <a:effectLst/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2"/>
          <p:cNvPicPr preferRelativeResize="0"/>
          <p:nvPr/>
        </p:nvPicPr>
        <p:blipFill rotWithShape="1">
          <a:blip r:embed="rId2"/>
          <a:srcRect b="2467"/>
          <a:stretch>
            <a:fillRect/>
          </a:stretch>
        </p:blipFill>
        <p:spPr>
          <a:xfrm>
            <a:off x="-11533" y="1442200"/>
            <a:ext cx="24384000" cy="1227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292725" y="5763350"/>
            <a:ext cx="5956674" cy="21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v2">
  <p:cSld name="Breaker_Denim_1_1_1_1_1">
    <p:bg>
      <p:bgPr>
        <a:solidFill>
          <a:schemeClr val="dk2"/>
        </a:solidFill>
        <a:effectLst/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3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0" y="1226324"/>
            <a:ext cx="24384000" cy="1248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292725" y="5763350"/>
            <a:ext cx="5956674" cy="21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omparison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9950075" y="569175"/>
            <a:ext cx="3818526" cy="14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4"/>
          <p:cNvSpPr txBox="1"/>
          <p:nvPr/>
        </p:nvSpPr>
        <p:spPr>
          <a:xfrm>
            <a:off x="16184500" y="12396150"/>
            <a:ext cx="7439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17336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@yourtwitterhandle |</a:t>
            </a:r>
            <a:r>
              <a:rPr lang="en-GB" sz="2200">
                <a:solidFill>
                  <a:srgbClr val="173361"/>
                </a:solidFill>
                <a:uFill>
                  <a:noFill/>
                </a:u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  <a:hlinkClick r:id="rId3"/>
              </a:rPr>
              <a:t> developer.confluent.io</a:t>
            </a:r>
            <a:endParaRPr sz="2200"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/2 color block midnight">
  <p:cSld name="CUSTOM_1_1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/>
          <p:nvPr/>
        </p:nvSpPr>
        <p:spPr>
          <a:xfrm>
            <a:off x="0" y="0"/>
            <a:ext cx="12173700" cy="1371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" name="Google Shape;103;p25"/>
          <p:cNvSpPr txBox="1"/>
          <p:nvPr>
            <p:ph type="title"/>
          </p:nvPr>
        </p:nvSpPr>
        <p:spPr>
          <a:xfrm>
            <a:off x="1218667" y="899283"/>
            <a:ext cx="9516000" cy="1132800"/>
          </a:xfrm>
          <a:prstGeom prst="rect">
            <a:avLst/>
          </a:prstGeom>
        </p:spPr>
        <p:txBody>
          <a:bodyPr spcFirstLastPara="1" wrap="square" lIns="0" tIns="121875" rIns="243800" bIns="1218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9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25"/>
          <p:cNvSpPr txBox="1"/>
          <p:nvPr>
            <p:ph type="body" idx="1"/>
          </p:nvPr>
        </p:nvSpPr>
        <p:spPr>
          <a:xfrm>
            <a:off x="1218675" y="3174800"/>
            <a:ext cx="9516000" cy="7034400"/>
          </a:xfrm>
          <a:prstGeom prst="rect">
            <a:avLst/>
          </a:prstGeom>
        </p:spPr>
        <p:txBody>
          <a:bodyPr spcFirstLastPara="1" wrap="square" lIns="0" tIns="0" rIns="121900" bIns="121875" anchor="t" anchorCtr="0">
            <a:noAutofit/>
          </a:bodyPr>
          <a:lstStyle>
            <a:lvl1pPr marL="457200" lvl="0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5"/>
          <p:cNvSpPr txBox="1"/>
          <p:nvPr>
            <p:ph type="body" idx="2"/>
          </p:nvPr>
        </p:nvSpPr>
        <p:spPr>
          <a:xfrm>
            <a:off x="13364800" y="3174800"/>
            <a:ext cx="9516000" cy="7034400"/>
          </a:xfrm>
          <a:prstGeom prst="rect">
            <a:avLst/>
          </a:prstGeom>
        </p:spPr>
        <p:txBody>
          <a:bodyPr spcFirstLastPara="1" wrap="square" lIns="0" tIns="0" rIns="121900" bIns="121875" anchor="t" anchorCtr="0">
            <a:noAutofit/>
          </a:bodyPr>
          <a:lstStyle>
            <a:lvl1pPr marL="457200" lvl="0" indent="-431800" rtl="0">
              <a:spcBef>
                <a:spcPts val="1000"/>
              </a:spcBef>
              <a:spcAft>
                <a:spcPts val="0"/>
              </a:spcAft>
              <a:buSzPts val="3200"/>
              <a:buChar char="●"/>
              <a:defRPr/>
            </a:lvl1pPr>
            <a:lvl2pPr marL="914400" lvl="1" indent="-431800" rtl="0">
              <a:spcBef>
                <a:spcPts val="1000"/>
              </a:spcBef>
              <a:spcAft>
                <a:spcPts val="0"/>
              </a:spcAft>
              <a:buSzPts val="3200"/>
              <a:buChar char="○"/>
              <a:defRPr/>
            </a:lvl2pPr>
            <a:lvl3pPr marL="1371600" lvl="2" indent="-431800" rtl="0">
              <a:spcBef>
                <a:spcPts val="1000"/>
              </a:spcBef>
              <a:spcAft>
                <a:spcPts val="0"/>
              </a:spcAft>
              <a:buSzPts val="3200"/>
              <a:buChar char="■"/>
              <a:defRPr/>
            </a:lvl3pPr>
            <a:lvl4pPr marL="1828800" lvl="3" indent="-431800" rtl="0">
              <a:spcBef>
                <a:spcPts val="1000"/>
              </a:spcBef>
              <a:spcAft>
                <a:spcPts val="0"/>
              </a:spcAft>
              <a:buSzPts val="3200"/>
              <a:buChar char="●"/>
              <a:defRPr/>
            </a:lvl4pPr>
            <a:lvl5pPr marL="2286000" lvl="4" indent="-431800" rtl="0">
              <a:spcBef>
                <a:spcPts val="1000"/>
              </a:spcBef>
              <a:spcAft>
                <a:spcPts val="0"/>
              </a:spcAft>
              <a:buSzPts val="3200"/>
              <a:buChar char="○"/>
              <a:defRPr/>
            </a:lvl5pPr>
            <a:lvl6pPr marL="2743200" lvl="5" indent="-431800" rtl="0">
              <a:spcBef>
                <a:spcPts val="1000"/>
              </a:spcBef>
              <a:spcAft>
                <a:spcPts val="0"/>
              </a:spcAft>
              <a:buSzPts val="3200"/>
              <a:buChar char="■"/>
              <a:defRPr/>
            </a:lvl6pPr>
            <a:lvl7pPr marL="3200400" lvl="6" indent="-431800" rtl="0">
              <a:spcBef>
                <a:spcPts val="1000"/>
              </a:spcBef>
              <a:spcAft>
                <a:spcPts val="0"/>
              </a:spcAft>
              <a:buSzPts val="3200"/>
              <a:buChar char="●"/>
              <a:defRPr/>
            </a:lvl7pPr>
            <a:lvl8pPr marL="3657600" lvl="7" indent="-431800" rtl="0">
              <a:spcBef>
                <a:spcPts val="1000"/>
              </a:spcBef>
              <a:spcAft>
                <a:spcPts val="0"/>
              </a:spcAft>
              <a:buSzPts val="3200"/>
              <a:buChar char="○"/>
              <a:defRPr/>
            </a:lvl8pPr>
            <a:lvl9pPr marL="4114800" lvl="8" indent="-431800" rtl="0">
              <a:spcBef>
                <a:spcPts val="1000"/>
              </a:spcBef>
              <a:spcAft>
                <a:spcPts val="0"/>
              </a:spcAft>
              <a:buSzPts val="3200"/>
              <a:buChar char="■"/>
              <a:defRPr/>
            </a:lvl9pPr>
          </a:lstStyle>
          <a:p/>
        </p:txBody>
      </p:sp>
      <p:pic>
        <p:nvPicPr>
          <p:cNvPr id="106" name="Google Shape;106;p2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9950075" y="569175"/>
            <a:ext cx="3818526" cy="14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5"/>
          <p:cNvSpPr txBox="1"/>
          <p:nvPr/>
        </p:nvSpPr>
        <p:spPr>
          <a:xfrm>
            <a:off x="16184500" y="12396150"/>
            <a:ext cx="7439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173361"/>
                </a:solid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</a:rPr>
              <a:t>@yourtwitterhandle |</a:t>
            </a:r>
            <a:r>
              <a:rPr lang="en-GB" sz="2200">
                <a:solidFill>
                  <a:srgbClr val="173361"/>
                </a:solidFill>
                <a:uFill>
                  <a:noFill/>
                </a:uFill>
                <a:latin typeface="Source Code Pro" panose="020B0309030403020204"/>
                <a:ea typeface="Source Code Pro" panose="020B0309030403020204"/>
                <a:cs typeface="Source Code Pro" panose="020B0309030403020204"/>
                <a:sym typeface="Source Code Pro" panose="020B0309030403020204"/>
                <a:hlinkClick r:id="rId3"/>
              </a:rPr>
              <a:t> developer.confluent.io</a:t>
            </a:r>
            <a:endParaRPr sz="2200">
              <a:latin typeface="Source Code Pro" panose="020B0309030403020204"/>
              <a:ea typeface="Source Code Pro" panose="020B0309030403020204"/>
              <a:cs typeface="Source Code Pro" panose="020B0309030403020204"/>
              <a:sym typeface="Source Code Pro" panose="020B0309030403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rge white box 1 1 1">
  <p:cSld name="CUSTOM_2_1_1_1">
    <p:bg>
      <p:bgPr>
        <a:solidFill>
          <a:schemeClr val="dk2"/>
        </a:solidFill>
        <a:effectLst/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6"/>
          <p:cNvPicPr preferRelativeResize="0"/>
          <p:nvPr/>
        </p:nvPicPr>
        <p:blipFill rotWithShape="1">
          <a:blip r:embed="rId2"/>
          <a:srcRect b="2467"/>
          <a:stretch>
            <a:fillRect/>
          </a:stretch>
        </p:blipFill>
        <p:spPr>
          <a:xfrm>
            <a:off x="-11533" y="1442200"/>
            <a:ext cx="24384000" cy="1227379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6"/>
          <p:cNvSpPr/>
          <p:nvPr/>
        </p:nvSpPr>
        <p:spPr>
          <a:xfrm>
            <a:off x="3047800" y="1831800"/>
            <a:ext cx="18288300" cy="10052400"/>
          </a:xfrm>
          <a:prstGeom prst="roundRect">
            <a:avLst>
              <a:gd name="adj" fmla="val 1351"/>
            </a:avLst>
          </a:prstGeom>
          <a:solidFill>
            <a:srgbClr val="1B2365">
              <a:alpha val="44690"/>
            </a:srgbClr>
          </a:solidFill>
          <a:ln>
            <a:noFill/>
          </a:ln>
          <a:effectLst>
            <a:outerShdw blurRad="614363" dist="209550" dir="408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487700" tIns="487700" rIns="1219300" bIns="487700" anchor="ctr" anchorCtr="0">
            <a:noAutofit/>
          </a:bodyPr>
          <a:lstStyle/>
          <a:p>
            <a:pPr marL="609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7336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09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>
              <a:solidFill>
                <a:srgbClr val="17336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09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7336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09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7336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09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7336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09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7336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09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7336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609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7336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6"/>
          <p:cNvSpPr txBox="1"/>
          <p:nvPr>
            <p:ph type="title"/>
          </p:nvPr>
        </p:nvSpPr>
        <p:spPr>
          <a:xfrm>
            <a:off x="5918200" y="3697000"/>
            <a:ext cx="12547800" cy="4673700"/>
          </a:xfrm>
          <a:prstGeom prst="rect">
            <a:avLst/>
          </a:prstGeom>
        </p:spPr>
        <p:txBody>
          <a:bodyPr spcFirstLastPara="1" wrap="square" lIns="0" tIns="121875" rIns="243800" bIns="12187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0"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6"/>
          <p:cNvSpPr txBox="1"/>
          <p:nvPr>
            <p:ph type="subTitle" idx="1"/>
          </p:nvPr>
        </p:nvSpPr>
        <p:spPr>
          <a:xfrm>
            <a:off x="5918200" y="9031000"/>
            <a:ext cx="12547800" cy="990900"/>
          </a:xfrm>
          <a:prstGeom prst="rect">
            <a:avLst/>
          </a:prstGeom>
        </p:spPr>
        <p:txBody>
          <a:bodyPr spcFirstLastPara="1" wrap="square" lIns="0" tIns="0" rIns="121900" bIns="12187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8pPr>
            <a:lvl9pPr lvl="8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</p:spPr>
        <p:txBody>
          <a:bodyPr/>
          <a:lstStyle/>
          <a:p>
            <a:fld id="{51883C02-C559-0F40-ABBE-EB7648E2583E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D4890-EE05-E745-9D11-AC091E3F9BB5}" type="slidenum">
              <a:rPr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1676400" y="12712700"/>
            <a:ext cx="5486400" cy="730250"/>
          </a:xfrm>
        </p:spPr>
        <p:txBody>
          <a:bodyPr/>
          <a:lstStyle/>
          <a:p>
            <a:fld id="{51883C02-C559-0F40-ABBE-EB7648E2583E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77200" y="12712700"/>
            <a:ext cx="8229600" cy="73025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CD4890-EE05-E745-9D11-AC091E3F9BB5}" type="slidenum">
              <a:rPr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457200" lvl="0" indent="-5334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457200" lvl="0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457200" lvl="0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831200" y="1481600"/>
            <a:ext cx="7488000" cy="20151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831200" y="3705600"/>
            <a:ext cx="7488000" cy="8478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marL="914400" lvl="1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307333" y="1200400"/>
            <a:ext cx="16980900" cy="109089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2192000" y="-333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708000" y="3288467"/>
            <a:ext cx="10787100" cy="39528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708000" y="7474867"/>
            <a:ext cx="10787100" cy="32937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13172000" y="1930867"/>
            <a:ext cx="10232100" cy="98535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marL="457200" lvl="0" indent="-5334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831200" y="11281533"/>
            <a:ext cx="15996900" cy="1613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marL="457200" lvl="0" indent="-533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Char char="●"/>
              <a:defRPr sz="4800">
                <a:solidFill>
                  <a:schemeClr val="dk2"/>
                </a:solidFill>
              </a:defRPr>
            </a:lvl1pPr>
            <a:lvl2pPr marL="914400" lvl="1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2pPr>
            <a:lvl3pPr marL="1371600" lvl="2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3pPr>
            <a:lvl4pPr marL="1828800" lvl="3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4pPr>
            <a:lvl5pPr marL="2286000" lvl="4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5pPr>
            <a:lvl6pPr marL="2743200" lvl="5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6pPr>
            <a:lvl7pPr marL="3200400" lvl="6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7pPr>
            <a:lvl8pPr marL="3657600" lvl="7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8pPr>
            <a:lvl9pPr marL="4114800" lvl="8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r">
              <a:buNone/>
              <a:defRPr sz="2700">
                <a:solidFill>
                  <a:schemeClr val="dk2"/>
                </a:solidFill>
              </a:defRPr>
            </a:lvl1pPr>
            <a:lvl2pPr lvl="1" algn="r">
              <a:buNone/>
              <a:defRPr sz="2700">
                <a:solidFill>
                  <a:schemeClr val="dk2"/>
                </a:solidFill>
              </a:defRPr>
            </a:lvl2pPr>
            <a:lvl3pPr lvl="2" algn="r">
              <a:buNone/>
              <a:defRPr sz="2700">
                <a:solidFill>
                  <a:schemeClr val="dk2"/>
                </a:solidFill>
              </a:defRPr>
            </a:lvl3pPr>
            <a:lvl4pPr lvl="3" algn="r">
              <a:buNone/>
              <a:defRPr sz="2700">
                <a:solidFill>
                  <a:schemeClr val="dk2"/>
                </a:solidFill>
              </a:defRPr>
            </a:lvl4pPr>
            <a:lvl5pPr lvl="4" algn="r">
              <a:buNone/>
              <a:defRPr sz="2700">
                <a:solidFill>
                  <a:schemeClr val="dk2"/>
                </a:solidFill>
              </a:defRPr>
            </a:lvl5pPr>
            <a:lvl6pPr lvl="5" algn="r">
              <a:buNone/>
              <a:defRPr sz="2700">
                <a:solidFill>
                  <a:schemeClr val="dk2"/>
                </a:solidFill>
              </a:defRPr>
            </a:lvl6pPr>
            <a:lvl7pPr lvl="6" algn="r">
              <a:buNone/>
              <a:defRPr sz="2700">
                <a:solidFill>
                  <a:schemeClr val="dk2"/>
                </a:solidFill>
              </a:defRPr>
            </a:lvl7pPr>
            <a:lvl8pPr lvl="7" algn="r">
              <a:buNone/>
              <a:defRPr sz="2700">
                <a:solidFill>
                  <a:schemeClr val="dk2"/>
                </a:solidFill>
              </a:defRPr>
            </a:lvl8pPr>
            <a:lvl9pPr lvl="8" algn="r">
              <a:buNone/>
              <a:defRPr sz="2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218667" y="704233"/>
            <a:ext cx="207387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875" rIns="243800" bIns="1218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Montserrat"/>
              <a:buNone/>
              <a:defRPr sz="59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body" idx="1"/>
          </p:nvPr>
        </p:nvSpPr>
        <p:spPr>
          <a:xfrm>
            <a:off x="1218667" y="2633787"/>
            <a:ext cx="21668100" cy="93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121900" bIns="121875" anchor="t" anchorCtr="0">
            <a:noAutofit/>
          </a:bodyPr>
          <a:lstStyle>
            <a:lvl1pPr marL="457200" marR="0" lvl="0" indent="-431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Char char="•"/>
              <a:defRPr sz="320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228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  <a:defRPr sz="320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431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Char char="•"/>
              <a:defRPr sz="320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431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Char char="•"/>
              <a:defRPr sz="320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31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Char char="•"/>
              <a:defRPr sz="320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431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Char char="•"/>
              <a:defRPr sz="320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431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Char char="•"/>
              <a:defRPr sz="320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431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Char char="•"/>
              <a:defRPr sz="320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431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Char char="•"/>
              <a:defRPr sz="320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sldNum" idx="12"/>
          </p:nvPr>
        </p:nvSpPr>
        <p:spPr>
          <a:xfrm>
            <a:off x="22386236" y="12416401"/>
            <a:ext cx="7713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121875" rIns="0" bIns="1218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r" rtl="0">
              <a:spcBef>
                <a:spcPts val="0"/>
              </a:spcBef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r" rtl="0">
              <a:spcBef>
                <a:spcPts val="0"/>
              </a:spcBef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r" rtl="0">
              <a:spcBef>
                <a:spcPts val="0"/>
              </a:spcBef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r" rtl="0">
              <a:spcBef>
                <a:spcPts val="0"/>
              </a:spcBef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r" rtl="0">
              <a:spcBef>
                <a:spcPts val="0"/>
              </a:spcBef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r" rtl="0">
              <a:spcBef>
                <a:spcPts val="0"/>
              </a:spcBef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r" rtl="0">
              <a:spcBef>
                <a:spcPts val="0"/>
              </a:spcBef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r" rtl="0">
              <a:spcBef>
                <a:spcPts val="0"/>
              </a:spcBef>
              <a:buNone/>
              <a:defRPr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6.xml"/><Relationship Id="rId1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5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3"/>
          <p:cNvSpPr txBox="1"/>
          <p:nvPr>
            <p:ph type="title"/>
          </p:nvPr>
        </p:nvSpPr>
        <p:spPr>
          <a:xfrm>
            <a:off x="7367905" y="3474085"/>
            <a:ext cx="4391660" cy="1149350"/>
          </a:xfrm>
          <a:prstGeom prst="rect">
            <a:avLst/>
          </a:prstGeom>
        </p:spPr>
        <p:txBody>
          <a:bodyPr spcFirstLastPara="1" wrap="square" lIns="0" tIns="121875" rIns="243800" bIns="121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Topic</a:t>
            </a:r>
            <a:r>
              <a:rPr lang="en-US" altLang="en-GB"/>
              <a:t> </a:t>
            </a:r>
            <a:r>
              <a:rPr lang="zh-CN" altLang="en-US">
                <a:latin typeface="微软雅黑" charset="0"/>
                <a:ea typeface="微软雅黑" charset="0"/>
              </a:rPr>
              <a:t>主题</a:t>
            </a:r>
            <a:endParaRPr lang="zh-CN" altLang="en-US">
              <a:latin typeface="微软雅黑" charset="0"/>
              <a:ea typeface="微软雅黑" charset="0"/>
            </a:endParaRPr>
          </a:p>
        </p:txBody>
      </p:sp>
      <p:sp>
        <p:nvSpPr>
          <p:cNvPr id="402" name="Google Shape;402;p63"/>
          <p:cNvSpPr/>
          <p:nvPr/>
        </p:nvSpPr>
        <p:spPr>
          <a:xfrm>
            <a:off x="2986287" y="5233225"/>
            <a:ext cx="14130600" cy="23361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3" name="Google Shape;403;p63"/>
          <p:cNvSpPr/>
          <p:nvPr/>
        </p:nvSpPr>
        <p:spPr>
          <a:xfrm>
            <a:off x="3290574" y="5461137"/>
            <a:ext cx="1481700" cy="1880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4" name="Google Shape;404;p63"/>
          <p:cNvSpPr/>
          <p:nvPr/>
        </p:nvSpPr>
        <p:spPr>
          <a:xfrm>
            <a:off x="4971437" y="5461137"/>
            <a:ext cx="1481700" cy="1880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5" name="Google Shape;405;p63"/>
          <p:cNvSpPr/>
          <p:nvPr/>
        </p:nvSpPr>
        <p:spPr>
          <a:xfrm>
            <a:off x="6652299" y="5461051"/>
            <a:ext cx="1481700" cy="1880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6" name="Google Shape;406;p63"/>
          <p:cNvSpPr/>
          <p:nvPr/>
        </p:nvSpPr>
        <p:spPr>
          <a:xfrm>
            <a:off x="8333162" y="5461051"/>
            <a:ext cx="1481700" cy="1880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7" name="Google Shape;407;p63"/>
          <p:cNvSpPr/>
          <p:nvPr/>
        </p:nvSpPr>
        <p:spPr>
          <a:xfrm>
            <a:off x="19916023" y="5461051"/>
            <a:ext cx="1481700" cy="18804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408" name="Google Shape;408;p63"/>
          <p:cNvCxnSpPr/>
          <p:nvPr/>
        </p:nvCxnSpPr>
        <p:spPr>
          <a:xfrm rot="10800000">
            <a:off x="10464450" y="6428075"/>
            <a:ext cx="9492900" cy="375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64"/>
          <p:cNvSpPr/>
          <p:nvPr/>
        </p:nvSpPr>
        <p:spPr>
          <a:xfrm>
            <a:off x="6988625" y="3393884"/>
            <a:ext cx="2496300" cy="38085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3" name="Google Shape;1533;p64"/>
          <p:cNvSpPr/>
          <p:nvPr/>
        </p:nvSpPr>
        <p:spPr>
          <a:xfrm>
            <a:off x="6647225" y="2321433"/>
            <a:ext cx="12339300" cy="9435000"/>
          </a:xfrm>
          <a:prstGeom prst="roundRect">
            <a:avLst>
              <a:gd name="adj" fmla="val 3742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48625" tIns="45700" rIns="10058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Kafka Cluster A</a:t>
            </a:r>
            <a:endParaRPr sz="4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34" name="Google Shape;1534;p64"/>
          <p:cNvGrpSpPr/>
          <p:nvPr/>
        </p:nvGrpSpPr>
        <p:grpSpPr>
          <a:xfrm>
            <a:off x="7208660" y="5621538"/>
            <a:ext cx="2210857" cy="340500"/>
            <a:chOff x="16411068" y="2351748"/>
            <a:chExt cx="2210857" cy="340500"/>
          </a:xfrm>
        </p:grpSpPr>
        <p:grpSp>
          <p:nvGrpSpPr>
            <p:cNvPr id="1535" name="Google Shape;1535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536" name="Google Shape;1536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L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537" name="Google Shape;1537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538" name="Google Shape;1538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39" name="Google Shape;1539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40" name="Google Shape;1540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541" name="Google Shape;1541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p1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543" name="Google Shape;1543;p64"/>
          <p:cNvGrpSpPr/>
          <p:nvPr/>
        </p:nvGrpSpPr>
        <p:grpSpPr>
          <a:xfrm>
            <a:off x="7208662" y="5127888"/>
            <a:ext cx="2210857" cy="340500"/>
            <a:chOff x="16411068" y="2351748"/>
            <a:chExt cx="2210857" cy="340500"/>
          </a:xfrm>
        </p:grpSpPr>
        <p:grpSp>
          <p:nvGrpSpPr>
            <p:cNvPr id="1544" name="Google Shape;1544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545" name="Google Shape;1545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546" name="Google Shape;1546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547" name="Google Shape;1547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48" name="Google Shape;1548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49" name="Google Shape;1549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550" name="Google Shape;1550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p0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551" name="Google Shape;1551;p64"/>
          <p:cNvGrpSpPr/>
          <p:nvPr/>
        </p:nvGrpSpPr>
        <p:grpSpPr>
          <a:xfrm>
            <a:off x="7916726" y="4286620"/>
            <a:ext cx="640094" cy="688102"/>
            <a:chOff x="5715755" y="6011791"/>
            <a:chExt cx="727297" cy="793109"/>
          </a:xfrm>
        </p:grpSpPr>
        <p:sp>
          <p:nvSpPr>
            <p:cNvPr id="1552" name="Google Shape;1552;p64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3" name="Google Shape;1553;p64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4" name="Google Shape;1554;p64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5" name="Google Shape;1555;p64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6" name="Google Shape;1556;p64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7" name="Google Shape;1557;p64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8" name="Google Shape;1558;p64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9" name="Google Shape;1559;p64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0" name="Google Shape;1560;p64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1" name="Google Shape;1561;p64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62" name="Google Shape;1562;p64"/>
          <p:cNvGrpSpPr/>
          <p:nvPr/>
        </p:nvGrpSpPr>
        <p:grpSpPr>
          <a:xfrm>
            <a:off x="7208660" y="6154938"/>
            <a:ext cx="2210857" cy="340500"/>
            <a:chOff x="16411068" y="2351748"/>
            <a:chExt cx="2210857" cy="340500"/>
          </a:xfrm>
        </p:grpSpPr>
        <p:grpSp>
          <p:nvGrpSpPr>
            <p:cNvPr id="1563" name="Google Shape;1563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564" name="Google Shape;1564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565" name="Google Shape;1565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566" name="Google Shape;1566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67" name="Google Shape;1567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68" name="Google Shape;1568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569" name="Google Shape;1569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p2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570" name="Google Shape;1570;p64"/>
          <p:cNvSpPr/>
          <p:nvPr/>
        </p:nvSpPr>
        <p:spPr>
          <a:xfrm>
            <a:off x="9941375" y="3393884"/>
            <a:ext cx="2496300" cy="38085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71" name="Google Shape;1571;p64"/>
          <p:cNvGrpSpPr/>
          <p:nvPr/>
        </p:nvGrpSpPr>
        <p:grpSpPr>
          <a:xfrm>
            <a:off x="10161410" y="5621538"/>
            <a:ext cx="2210857" cy="340500"/>
            <a:chOff x="16411068" y="2351748"/>
            <a:chExt cx="2210857" cy="340500"/>
          </a:xfrm>
        </p:grpSpPr>
        <p:grpSp>
          <p:nvGrpSpPr>
            <p:cNvPr id="1572" name="Google Shape;1572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573" name="Google Shape;1573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574" name="Google Shape;1574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575" name="Google Shape;1575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76" name="Google Shape;1576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77" name="Google Shape;1577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578" name="Google Shape;1578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p2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579" name="Google Shape;1579;p64"/>
          <p:cNvGrpSpPr/>
          <p:nvPr/>
        </p:nvGrpSpPr>
        <p:grpSpPr>
          <a:xfrm>
            <a:off x="10161412" y="5127888"/>
            <a:ext cx="2210857" cy="340500"/>
            <a:chOff x="16411068" y="2351748"/>
            <a:chExt cx="2210857" cy="340500"/>
          </a:xfrm>
        </p:grpSpPr>
        <p:grpSp>
          <p:nvGrpSpPr>
            <p:cNvPr id="1580" name="Google Shape;1580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581" name="Google Shape;1581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582" name="Google Shape;1582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583" name="Google Shape;1583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84" name="Google Shape;1584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585" name="Google Shape;1585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586" name="Google Shape;1586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p1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587" name="Google Shape;1587;p64"/>
          <p:cNvGrpSpPr/>
          <p:nvPr/>
        </p:nvGrpSpPr>
        <p:grpSpPr>
          <a:xfrm>
            <a:off x="10869476" y="4286620"/>
            <a:ext cx="640094" cy="688102"/>
            <a:chOff x="5715755" y="6011791"/>
            <a:chExt cx="727297" cy="793109"/>
          </a:xfrm>
        </p:grpSpPr>
        <p:sp>
          <p:nvSpPr>
            <p:cNvPr id="1588" name="Google Shape;1588;p64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9" name="Google Shape;1589;p64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0" name="Google Shape;1590;p64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1" name="Google Shape;1591;p64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2" name="Google Shape;1592;p64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3" name="Google Shape;1593;p64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4" name="Google Shape;1594;p64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5" name="Google Shape;1595;p64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6" name="Google Shape;1596;p64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97" name="Google Shape;1597;p64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98" name="Google Shape;1598;p64"/>
          <p:cNvGrpSpPr/>
          <p:nvPr/>
        </p:nvGrpSpPr>
        <p:grpSpPr>
          <a:xfrm>
            <a:off x="10161410" y="6154938"/>
            <a:ext cx="2210857" cy="340500"/>
            <a:chOff x="16411068" y="2351748"/>
            <a:chExt cx="2210857" cy="340500"/>
          </a:xfrm>
        </p:grpSpPr>
        <p:grpSp>
          <p:nvGrpSpPr>
            <p:cNvPr id="1599" name="Google Shape;1599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600" name="Google Shape;1600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L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601" name="Google Shape;1601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602" name="Google Shape;1602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03" name="Google Shape;1603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04" name="Google Shape;1604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605" name="Google Shape;1605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p3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606" name="Google Shape;1606;p64"/>
          <p:cNvSpPr/>
          <p:nvPr/>
        </p:nvSpPr>
        <p:spPr>
          <a:xfrm>
            <a:off x="13048750" y="3393884"/>
            <a:ext cx="2496300" cy="38085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07" name="Google Shape;1607;p64"/>
          <p:cNvGrpSpPr/>
          <p:nvPr/>
        </p:nvGrpSpPr>
        <p:grpSpPr>
          <a:xfrm>
            <a:off x="13268785" y="5621538"/>
            <a:ext cx="2210857" cy="340500"/>
            <a:chOff x="16411068" y="2351748"/>
            <a:chExt cx="2210857" cy="340500"/>
          </a:xfrm>
        </p:grpSpPr>
        <p:grpSp>
          <p:nvGrpSpPr>
            <p:cNvPr id="1608" name="Google Shape;1608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609" name="Google Shape;1609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610" name="Google Shape;1610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611" name="Google Shape;1611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12" name="Google Shape;1612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13" name="Google Shape;1613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614" name="Google Shape;1614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p3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615" name="Google Shape;1615;p64"/>
          <p:cNvSpPr txBox="1"/>
          <p:nvPr/>
        </p:nvSpPr>
        <p:spPr>
          <a:xfrm>
            <a:off x="13883763" y="12035080"/>
            <a:ext cx="12618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leader</a:t>
            </a:r>
            <a:endParaRPr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16" name="Google Shape;1616;p64"/>
          <p:cNvGrpSpPr/>
          <p:nvPr/>
        </p:nvGrpSpPr>
        <p:grpSpPr>
          <a:xfrm>
            <a:off x="12237818" y="12035094"/>
            <a:ext cx="1645945" cy="340469"/>
            <a:chOff x="16427800" y="4922825"/>
            <a:chExt cx="2504100" cy="541200"/>
          </a:xfrm>
        </p:grpSpPr>
        <p:sp>
          <p:nvSpPr>
            <p:cNvPr id="1617" name="Google Shape;1617;p64"/>
            <p:cNvSpPr/>
            <p:nvPr/>
          </p:nvSpPr>
          <p:spPr>
            <a:xfrm>
              <a:off x="16427800" y="4922825"/>
              <a:ext cx="2504100" cy="541200"/>
            </a:xfrm>
            <a:prstGeom prst="roundRect">
              <a:avLst>
                <a:gd name="adj" fmla="val 8173"/>
              </a:avLst>
            </a:prstGeom>
            <a:solidFill>
              <a:schemeClr val="accent6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457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</a:t>
              </a:r>
              <a:endPara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618" name="Google Shape;1618;p64"/>
            <p:cNvGrpSpPr/>
            <p:nvPr/>
          </p:nvGrpSpPr>
          <p:grpSpPr>
            <a:xfrm>
              <a:off x="16496178" y="4985825"/>
              <a:ext cx="1366365" cy="415200"/>
              <a:chOff x="16493319" y="4989138"/>
              <a:chExt cx="1366365" cy="415200"/>
            </a:xfrm>
          </p:grpSpPr>
          <p:sp>
            <p:nvSpPr>
              <p:cNvPr id="1619" name="Google Shape;1619;p64"/>
              <p:cNvSpPr/>
              <p:nvPr/>
            </p:nvSpPr>
            <p:spPr>
              <a:xfrm>
                <a:off x="16493319" y="4989138"/>
                <a:ext cx="411600" cy="415200"/>
              </a:xfrm>
              <a:prstGeom prst="roundRect">
                <a:avLst>
                  <a:gd name="adj" fmla="val 8173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20" name="Google Shape;1620;p64"/>
              <p:cNvSpPr/>
              <p:nvPr/>
            </p:nvSpPr>
            <p:spPr>
              <a:xfrm>
                <a:off x="16968925" y="4989138"/>
                <a:ext cx="413400" cy="415200"/>
              </a:xfrm>
              <a:prstGeom prst="roundRect">
                <a:avLst>
                  <a:gd name="adj" fmla="val 8173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21" name="Google Shape;1621;p64"/>
              <p:cNvSpPr/>
              <p:nvPr/>
            </p:nvSpPr>
            <p:spPr>
              <a:xfrm>
                <a:off x="17446284" y="4989138"/>
                <a:ext cx="413400" cy="415200"/>
              </a:xfrm>
              <a:prstGeom prst="roundRect">
                <a:avLst>
                  <a:gd name="adj" fmla="val 8173"/>
                </a:avLst>
              </a:prstGeom>
              <a:solidFill>
                <a:schemeClr val="accent1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sp>
        <p:nvSpPr>
          <p:cNvPr id="1622" name="Google Shape;1622;p64"/>
          <p:cNvSpPr txBox="1"/>
          <p:nvPr/>
        </p:nvSpPr>
        <p:spPr>
          <a:xfrm>
            <a:off x="17181521" y="12035093"/>
            <a:ext cx="15363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follower</a:t>
            </a:r>
            <a:endParaRPr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23" name="Google Shape;1623;p64"/>
          <p:cNvGrpSpPr/>
          <p:nvPr/>
        </p:nvGrpSpPr>
        <p:grpSpPr>
          <a:xfrm>
            <a:off x="15535576" y="12035106"/>
            <a:ext cx="1645945" cy="340469"/>
            <a:chOff x="16427800" y="4922825"/>
            <a:chExt cx="2504100" cy="541200"/>
          </a:xfrm>
        </p:grpSpPr>
        <p:sp>
          <p:nvSpPr>
            <p:cNvPr id="1624" name="Google Shape;1624;p64"/>
            <p:cNvSpPr/>
            <p:nvPr/>
          </p:nvSpPr>
          <p:spPr>
            <a:xfrm>
              <a:off x="16427800" y="4922825"/>
              <a:ext cx="2504100" cy="541200"/>
            </a:xfrm>
            <a:prstGeom prst="roundRect">
              <a:avLst>
                <a:gd name="adj" fmla="val 8173"/>
              </a:avLst>
            </a:prstGeom>
            <a:solidFill>
              <a:schemeClr val="accent6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45700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</a:t>
              </a:r>
              <a:endPara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625" name="Google Shape;1625;p64"/>
            <p:cNvGrpSpPr/>
            <p:nvPr/>
          </p:nvGrpSpPr>
          <p:grpSpPr>
            <a:xfrm>
              <a:off x="16496178" y="4985825"/>
              <a:ext cx="1366365" cy="415200"/>
              <a:chOff x="16493319" y="4989138"/>
              <a:chExt cx="1366365" cy="415200"/>
            </a:xfrm>
          </p:grpSpPr>
          <p:sp>
            <p:nvSpPr>
              <p:cNvPr id="1626" name="Google Shape;1626;p64"/>
              <p:cNvSpPr/>
              <p:nvPr/>
            </p:nvSpPr>
            <p:spPr>
              <a:xfrm>
                <a:off x="16493319" y="4989138"/>
                <a:ext cx="411600" cy="415200"/>
              </a:xfrm>
              <a:prstGeom prst="roundRect">
                <a:avLst>
                  <a:gd name="adj" fmla="val 8173"/>
                </a:avLst>
              </a:prstGeom>
              <a:solidFill>
                <a:srgbClr val="F26135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27" name="Google Shape;1627;p64"/>
              <p:cNvSpPr/>
              <p:nvPr/>
            </p:nvSpPr>
            <p:spPr>
              <a:xfrm>
                <a:off x="16968925" y="4989138"/>
                <a:ext cx="413400" cy="415200"/>
              </a:xfrm>
              <a:prstGeom prst="roundRect">
                <a:avLst>
                  <a:gd name="adj" fmla="val 8173"/>
                </a:avLst>
              </a:prstGeom>
              <a:solidFill>
                <a:srgbClr val="F26135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28" name="Google Shape;1628;p64"/>
              <p:cNvSpPr/>
              <p:nvPr/>
            </p:nvSpPr>
            <p:spPr>
              <a:xfrm>
                <a:off x="17446284" y="4989138"/>
                <a:ext cx="413400" cy="415200"/>
              </a:xfrm>
              <a:prstGeom prst="roundRect">
                <a:avLst>
                  <a:gd name="adj" fmla="val 8173"/>
                </a:avLst>
              </a:prstGeom>
              <a:solidFill>
                <a:srgbClr val="F26135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grpSp>
        <p:nvGrpSpPr>
          <p:cNvPr id="1629" name="Google Shape;1629;p64"/>
          <p:cNvGrpSpPr/>
          <p:nvPr/>
        </p:nvGrpSpPr>
        <p:grpSpPr>
          <a:xfrm>
            <a:off x="13268787" y="5127888"/>
            <a:ext cx="2210857" cy="340500"/>
            <a:chOff x="16411068" y="2351748"/>
            <a:chExt cx="2210857" cy="340500"/>
          </a:xfrm>
        </p:grpSpPr>
        <p:grpSp>
          <p:nvGrpSpPr>
            <p:cNvPr id="1630" name="Google Shape;1630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631" name="Google Shape;1631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L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632" name="Google Shape;1632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633" name="Google Shape;1633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34" name="Google Shape;1634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35" name="Google Shape;1635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636" name="Google Shape;1636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p2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637" name="Google Shape;1637;p64"/>
          <p:cNvGrpSpPr/>
          <p:nvPr/>
        </p:nvGrpSpPr>
        <p:grpSpPr>
          <a:xfrm>
            <a:off x="13976851" y="4286620"/>
            <a:ext cx="640094" cy="688102"/>
            <a:chOff x="5715755" y="6011791"/>
            <a:chExt cx="727297" cy="793109"/>
          </a:xfrm>
        </p:grpSpPr>
        <p:sp>
          <p:nvSpPr>
            <p:cNvPr id="1638" name="Google Shape;1638;p64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9" name="Google Shape;1639;p64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0" name="Google Shape;1640;p64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1" name="Google Shape;1641;p64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2" name="Google Shape;1642;p64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3" name="Google Shape;1643;p64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4" name="Google Shape;1644;p64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5" name="Google Shape;1645;p64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6" name="Google Shape;1646;p64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7" name="Google Shape;1647;p64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48" name="Google Shape;1648;p64"/>
          <p:cNvGrpSpPr/>
          <p:nvPr/>
        </p:nvGrpSpPr>
        <p:grpSpPr>
          <a:xfrm>
            <a:off x="13268785" y="6154938"/>
            <a:ext cx="2210857" cy="340500"/>
            <a:chOff x="16411068" y="2351748"/>
            <a:chExt cx="2210857" cy="340500"/>
          </a:xfrm>
        </p:grpSpPr>
        <p:grpSp>
          <p:nvGrpSpPr>
            <p:cNvPr id="1649" name="Google Shape;1649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650" name="Google Shape;1650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651" name="Google Shape;1651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652" name="Google Shape;1652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53" name="Google Shape;1653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54" name="Google Shape;1654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655" name="Google Shape;1655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p4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656" name="Google Shape;1656;p64"/>
          <p:cNvSpPr/>
          <p:nvPr/>
        </p:nvSpPr>
        <p:spPr>
          <a:xfrm>
            <a:off x="16221525" y="3393884"/>
            <a:ext cx="2496300" cy="38085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57" name="Google Shape;1657;p64"/>
          <p:cNvGrpSpPr/>
          <p:nvPr/>
        </p:nvGrpSpPr>
        <p:grpSpPr>
          <a:xfrm>
            <a:off x="16441560" y="5621538"/>
            <a:ext cx="2210857" cy="340500"/>
            <a:chOff x="16411068" y="2351748"/>
            <a:chExt cx="2210857" cy="340500"/>
          </a:xfrm>
        </p:grpSpPr>
        <p:grpSp>
          <p:nvGrpSpPr>
            <p:cNvPr id="1658" name="Google Shape;1658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659" name="Google Shape;1659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L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660" name="Google Shape;1660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661" name="Google Shape;1661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62" name="Google Shape;1662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63" name="Google Shape;1663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664" name="Google Shape;1664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p4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665" name="Google Shape;1665;p64"/>
          <p:cNvGrpSpPr/>
          <p:nvPr/>
        </p:nvGrpSpPr>
        <p:grpSpPr>
          <a:xfrm>
            <a:off x="16441562" y="5127888"/>
            <a:ext cx="2210857" cy="340500"/>
            <a:chOff x="16411068" y="2351748"/>
            <a:chExt cx="2210857" cy="340500"/>
          </a:xfrm>
        </p:grpSpPr>
        <p:grpSp>
          <p:nvGrpSpPr>
            <p:cNvPr id="1666" name="Google Shape;1666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667" name="Google Shape;1667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668" name="Google Shape;1668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669" name="Google Shape;1669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70" name="Google Shape;1670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71" name="Google Shape;1671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672" name="Google Shape;1672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p3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673" name="Google Shape;1673;p64"/>
          <p:cNvGrpSpPr/>
          <p:nvPr/>
        </p:nvGrpSpPr>
        <p:grpSpPr>
          <a:xfrm>
            <a:off x="17149626" y="4286620"/>
            <a:ext cx="640094" cy="688102"/>
            <a:chOff x="5715755" y="6011791"/>
            <a:chExt cx="727297" cy="793109"/>
          </a:xfrm>
        </p:grpSpPr>
        <p:sp>
          <p:nvSpPr>
            <p:cNvPr id="1674" name="Google Shape;1674;p64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5" name="Google Shape;1675;p64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6" name="Google Shape;1676;p64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7" name="Google Shape;1677;p64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8" name="Google Shape;1678;p64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9" name="Google Shape;1679;p64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0" name="Google Shape;1680;p64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1" name="Google Shape;1681;p64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2" name="Google Shape;1682;p64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3" name="Google Shape;1683;p64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84" name="Google Shape;1684;p64"/>
          <p:cNvGrpSpPr/>
          <p:nvPr/>
        </p:nvGrpSpPr>
        <p:grpSpPr>
          <a:xfrm>
            <a:off x="16441560" y="6154938"/>
            <a:ext cx="2210857" cy="340500"/>
            <a:chOff x="16411068" y="2351748"/>
            <a:chExt cx="2210857" cy="340500"/>
          </a:xfrm>
        </p:grpSpPr>
        <p:grpSp>
          <p:nvGrpSpPr>
            <p:cNvPr id="1685" name="Google Shape;1685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686" name="Google Shape;1686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687" name="Google Shape;1687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688" name="Google Shape;1688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89" name="Google Shape;1689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90" name="Google Shape;1690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691" name="Google Shape;1691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p5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692" name="Google Shape;1692;p64"/>
          <p:cNvSpPr/>
          <p:nvPr/>
        </p:nvSpPr>
        <p:spPr>
          <a:xfrm>
            <a:off x="6988625" y="7585809"/>
            <a:ext cx="2496300" cy="38085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93" name="Google Shape;1693;p64"/>
          <p:cNvGrpSpPr/>
          <p:nvPr/>
        </p:nvGrpSpPr>
        <p:grpSpPr>
          <a:xfrm>
            <a:off x="7208660" y="9813463"/>
            <a:ext cx="2210857" cy="340500"/>
            <a:chOff x="16411068" y="2351748"/>
            <a:chExt cx="2210857" cy="340500"/>
          </a:xfrm>
        </p:grpSpPr>
        <p:grpSp>
          <p:nvGrpSpPr>
            <p:cNvPr id="1694" name="Google Shape;1694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695" name="Google Shape;1695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L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696" name="Google Shape;1696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697" name="Google Shape;1697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98" name="Google Shape;1698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699" name="Google Shape;1699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700" name="Google Shape;1700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p5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701" name="Google Shape;1701;p64"/>
          <p:cNvGrpSpPr/>
          <p:nvPr/>
        </p:nvGrpSpPr>
        <p:grpSpPr>
          <a:xfrm>
            <a:off x="7208662" y="9319813"/>
            <a:ext cx="2210857" cy="340500"/>
            <a:chOff x="16411068" y="2351748"/>
            <a:chExt cx="2210857" cy="340500"/>
          </a:xfrm>
        </p:grpSpPr>
        <p:grpSp>
          <p:nvGrpSpPr>
            <p:cNvPr id="1702" name="Google Shape;1702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703" name="Google Shape;1703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704" name="Google Shape;1704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705" name="Google Shape;1705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06" name="Google Shape;1706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07" name="Google Shape;1707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708" name="Google Shape;1708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p4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709" name="Google Shape;1709;p64"/>
          <p:cNvGrpSpPr/>
          <p:nvPr/>
        </p:nvGrpSpPr>
        <p:grpSpPr>
          <a:xfrm>
            <a:off x="7916726" y="8478545"/>
            <a:ext cx="640094" cy="688102"/>
            <a:chOff x="5715755" y="6011791"/>
            <a:chExt cx="727297" cy="793109"/>
          </a:xfrm>
        </p:grpSpPr>
        <p:sp>
          <p:nvSpPr>
            <p:cNvPr id="1710" name="Google Shape;1710;p64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1" name="Google Shape;1711;p64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2" name="Google Shape;1712;p64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3" name="Google Shape;1713;p64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4" name="Google Shape;1714;p64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5" name="Google Shape;1715;p64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6" name="Google Shape;1716;p64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7" name="Google Shape;1717;p64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8" name="Google Shape;1718;p64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9" name="Google Shape;1719;p64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720" name="Google Shape;1720;p64"/>
          <p:cNvGrpSpPr/>
          <p:nvPr/>
        </p:nvGrpSpPr>
        <p:grpSpPr>
          <a:xfrm>
            <a:off x="7208660" y="10346863"/>
            <a:ext cx="2210857" cy="340500"/>
            <a:chOff x="16411068" y="2351748"/>
            <a:chExt cx="2210857" cy="340500"/>
          </a:xfrm>
        </p:grpSpPr>
        <p:grpSp>
          <p:nvGrpSpPr>
            <p:cNvPr id="1721" name="Google Shape;1721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722" name="Google Shape;1722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723" name="Google Shape;1723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724" name="Google Shape;1724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25" name="Google Shape;1725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26" name="Google Shape;1726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727" name="Google Shape;1727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p6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728" name="Google Shape;1728;p64"/>
          <p:cNvSpPr/>
          <p:nvPr/>
        </p:nvSpPr>
        <p:spPr>
          <a:xfrm>
            <a:off x="9941375" y="7585809"/>
            <a:ext cx="2496300" cy="38085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729" name="Google Shape;1729;p64"/>
          <p:cNvGrpSpPr/>
          <p:nvPr/>
        </p:nvGrpSpPr>
        <p:grpSpPr>
          <a:xfrm>
            <a:off x="10161410" y="9813463"/>
            <a:ext cx="2210857" cy="340500"/>
            <a:chOff x="16411068" y="2351748"/>
            <a:chExt cx="2210857" cy="340500"/>
          </a:xfrm>
        </p:grpSpPr>
        <p:grpSp>
          <p:nvGrpSpPr>
            <p:cNvPr id="1730" name="Google Shape;1730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731" name="Google Shape;1731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L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732" name="Google Shape;1732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733" name="Google Shape;1733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34" name="Google Shape;1734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35" name="Google Shape;1735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736" name="Google Shape;1736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p6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737" name="Google Shape;1737;p64"/>
          <p:cNvGrpSpPr/>
          <p:nvPr/>
        </p:nvGrpSpPr>
        <p:grpSpPr>
          <a:xfrm>
            <a:off x="10161412" y="9319813"/>
            <a:ext cx="2210857" cy="340500"/>
            <a:chOff x="16411068" y="2351748"/>
            <a:chExt cx="2210857" cy="340500"/>
          </a:xfrm>
        </p:grpSpPr>
        <p:grpSp>
          <p:nvGrpSpPr>
            <p:cNvPr id="1738" name="Google Shape;1738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739" name="Google Shape;1739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740" name="Google Shape;1740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741" name="Google Shape;1741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42" name="Google Shape;1742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43" name="Google Shape;1743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744" name="Google Shape;1744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p5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745" name="Google Shape;1745;p64"/>
          <p:cNvGrpSpPr/>
          <p:nvPr/>
        </p:nvGrpSpPr>
        <p:grpSpPr>
          <a:xfrm>
            <a:off x="10869476" y="8478545"/>
            <a:ext cx="640094" cy="688102"/>
            <a:chOff x="5715755" y="6011791"/>
            <a:chExt cx="727297" cy="793109"/>
          </a:xfrm>
        </p:grpSpPr>
        <p:sp>
          <p:nvSpPr>
            <p:cNvPr id="1746" name="Google Shape;1746;p64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7" name="Google Shape;1747;p64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8" name="Google Shape;1748;p64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9" name="Google Shape;1749;p64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0" name="Google Shape;1750;p64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1" name="Google Shape;1751;p64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2" name="Google Shape;1752;p64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3" name="Google Shape;1753;p64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4" name="Google Shape;1754;p64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5" name="Google Shape;1755;p64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756" name="Google Shape;1756;p64"/>
          <p:cNvGrpSpPr/>
          <p:nvPr/>
        </p:nvGrpSpPr>
        <p:grpSpPr>
          <a:xfrm>
            <a:off x="10161410" y="10346863"/>
            <a:ext cx="2210857" cy="340500"/>
            <a:chOff x="16411068" y="2351748"/>
            <a:chExt cx="2210857" cy="340500"/>
          </a:xfrm>
        </p:grpSpPr>
        <p:grpSp>
          <p:nvGrpSpPr>
            <p:cNvPr id="1757" name="Google Shape;1757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758" name="Google Shape;1758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759" name="Google Shape;1759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760" name="Google Shape;1760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61" name="Google Shape;1761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62" name="Google Shape;1762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763" name="Google Shape;1763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p7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764" name="Google Shape;1764;p64"/>
          <p:cNvSpPr/>
          <p:nvPr/>
        </p:nvSpPr>
        <p:spPr>
          <a:xfrm>
            <a:off x="13048750" y="7585809"/>
            <a:ext cx="2496300" cy="38085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765" name="Google Shape;1765;p64"/>
          <p:cNvGrpSpPr/>
          <p:nvPr/>
        </p:nvGrpSpPr>
        <p:grpSpPr>
          <a:xfrm>
            <a:off x="13268785" y="9813463"/>
            <a:ext cx="2210857" cy="340500"/>
            <a:chOff x="16411068" y="2351748"/>
            <a:chExt cx="2210857" cy="340500"/>
          </a:xfrm>
        </p:grpSpPr>
        <p:grpSp>
          <p:nvGrpSpPr>
            <p:cNvPr id="1766" name="Google Shape;1766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767" name="Google Shape;1767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768" name="Google Shape;1768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769" name="Google Shape;1769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70" name="Google Shape;1770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71" name="Google Shape;1771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772" name="Google Shape;1772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p7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773" name="Google Shape;1773;p64"/>
          <p:cNvGrpSpPr/>
          <p:nvPr/>
        </p:nvGrpSpPr>
        <p:grpSpPr>
          <a:xfrm>
            <a:off x="13268787" y="9319813"/>
            <a:ext cx="2210857" cy="340500"/>
            <a:chOff x="16411068" y="2351748"/>
            <a:chExt cx="2210857" cy="340500"/>
          </a:xfrm>
        </p:grpSpPr>
        <p:grpSp>
          <p:nvGrpSpPr>
            <p:cNvPr id="1774" name="Google Shape;1774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775" name="Google Shape;1775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776" name="Google Shape;1776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777" name="Google Shape;1777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78" name="Google Shape;1778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79" name="Google Shape;1779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780" name="Google Shape;1780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p6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781" name="Google Shape;1781;p64"/>
          <p:cNvGrpSpPr/>
          <p:nvPr/>
        </p:nvGrpSpPr>
        <p:grpSpPr>
          <a:xfrm>
            <a:off x="13976851" y="8478545"/>
            <a:ext cx="640094" cy="688102"/>
            <a:chOff x="5715755" y="6011791"/>
            <a:chExt cx="727297" cy="793109"/>
          </a:xfrm>
        </p:grpSpPr>
        <p:sp>
          <p:nvSpPr>
            <p:cNvPr id="1782" name="Google Shape;1782;p64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3" name="Google Shape;1783;p64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4" name="Google Shape;1784;p64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5" name="Google Shape;1785;p64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6" name="Google Shape;1786;p64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7" name="Google Shape;1787;p64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8" name="Google Shape;1788;p64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9" name="Google Shape;1789;p64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0" name="Google Shape;1790;p64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1" name="Google Shape;1791;p64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792" name="Google Shape;1792;p64"/>
          <p:cNvGrpSpPr/>
          <p:nvPr/>
        </p:nvGrpSpPr>
        <p:grpSpPr>
          <a:xfrm>
            <a:off x="13268785" y="10346863"/>
            <a:ext cx="2210857" cy="340500"/>
            <a:chOff x="16411068" y="2351748"/>
            <a:chExt cx="2210857" cy="340500"/>
          </a:xfrm>
        </p:grpSpPr>
        <p:grpSp>
          <p:nvGrpSpPr>
            <p:cNvPr id="1793" name="Google Shape;1793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794" name="Google Shape;1794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L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795" name="Google Shape;1795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796" name="Google Shape;1796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97" name="Google Shape;1797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798" name="Google Shape;1798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799" name="Google Shape;1799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p0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1800" name="Google Shape;1800;p64"/>
          <p:cNvSpPr/>
          <p:nvPr/>
        </p:nvSpPr>
        <p:spPr>
          <a:xfrm>
            <a:off x="16221525" y="7585809"/>
            <a:ext cx="2496300" cy="38085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1" name="Google Shape;1801;p64"/>
          <p:cNvGrpSpPr/>
          <p:nvPr/>
        </p:nvGrpSpPr>
        <p:grpSpPr>
          <a:xfrm>
            <a:off x="16441560" y="9813463"/>
            <a:ext cx="2210857" cy="340500"/>
            <a:chOff x="16411068" y="2351748"/>
            <a:chExt cx="2210857" cy="340500"/>
          </a:xfrm>
        </p:grpSpPr>
        <p:grpSp>
          <p:nvGrpSpPr>
            <p:cNvPr id="1802" name="Google Shape;1802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803" name="Google Shape;1803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804" name="Google Shape;1804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805" name="Google Shape;1805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806" name="Google Shape;1806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807" name="Google Shape;1807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808" name="Google Shape;1808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p0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809" name="Google Shape;1809;p64"/>
          <p:cNvGrpSpPr/>
          <p:nvPr/>
        </p:nvGrpSpPr>
        <p:grpSpPr>
          <a:xfrm>
            <a:off x="16441562" y="9319813"/>
            <a:ext cx="2210857" cy="340500"/>
            <a:chOff x="16411068" y="2351748"/>
            <a:chExt cx="2210857" cy="340500"/>
          </a:xfrm>
        </p:grpSpPr>
        <p:grpSp>
          <p:nvGrpSpPr>
            <p:cNvPr id="1810" name="Google Shape;1810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811" name="Google Shape;1811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L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812" name="Google Shape;1812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813" name="Google Shape;1813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814" name="Google Shape;1814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815" name="Google Shape;1815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chemeClr val="accent1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816" name="Google Shape;1816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p7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817" name="Google Shape;1817;p64"/>
          <p:cNvGrpSpPr/>
          <p:nvPr/>
        </p:nvGrpSpPr>
        <p:grpSpPr>
          <a:xfrm>
            <a:off x="17149626" y="8478545"/>
            <a:ext cx="640094" cy="688102"/>
            <a:chOff x="5715755" y="6011791"/>
            <a:chExt cx="727297" cy="793109"/>
          </a:xfrm>
        </p:grpSpPr>
        <p:sp>
          <p:nvSpPr>
            <p:cNvPr id="1818" name="Google Shape;1818;p64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9" name="Google Shape;1819;p64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0" name="Google Shape;1820;p64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1" name="Google Shape;1821;p64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2" name="Google Shape;1822;p64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3" name="Google Shape;1823;p64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4" name="Google Shape;1824;p64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5" name="Google Shape;1825;p64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6" name="Google Shape;1826;p64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7" name="Google Shape;1827;p64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828" name="Google Shape;1828;p64"/>
          <p:cNvGrpSpPr/>
          <p:nvPr/>
        </p:nvGrpSpPr>
        <p:grpSpPr>
          <a:xfrm>
            <a:off x="16441560" y="10346863"/>
            <a:ext cx="2210857" cy="340500"/>
            <a:chOff x="16411068" y="2351748"/>
            <a:chExt cx="2210857" cy="340500"/>
          </a:xfrm>
        </p:grpSpPr>
        <p:grpSp>
          <p:nvGrpSpPr>
            <p:cNvPr id="1829" name="Google Shape;1829;p64"/>
            <p:cNvGrpSpPr/>
            <p:nvPr/>
          </p:nvGrpSpPr>
          <p:grpSpPr>
            <a:xfrm>
              <a:off x="16411068" y="2351761"/>
              <a:ext cx="1645945" cy="340469"/>
              <a:chOff x="16427800" y="4922825"/>
              <a:chExt cx="2504100" cy="541200"/>
            </a:xfrm>
          </p:grpSpPr>
          <p:sp>
            <p:nvSpPr>
              <p:cNvPr id="1830" name="Google Shape;1830;p64"/>
              <p:cNvSpPr/>
              <p:nvPr/>
            </p:nvSpPr>
            <p:spPr>
              <a:xfrm>
                <a:off x="16427800" y="4922825"/>
                <a:ext cx="2504100" cy="541200"/>
              </a:xfrm>
              <a:prstGeom prst="roundRect">
                <a:avLst>
                  <a:gd name="adj" fmla="val 8173"/>
                </a:avLst>
              </a:prstGeom>
              <a:solidFill>
                <a:schemeClr val="accent6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45700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</a:t>
                </a:r>
                <a:endParaRPr sz="24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grpSp>
            <p:nvGrpSpPr>
              <p:cNvPr id="1831" name="Google Shape;1831;p64"/>
              <p:cNvGrpSpPr/>
              <p:nvPr/>
            </p:nvGrpSpPr>
            <p:grpSpPr>
              <a:xfrm>
                <a:off x="16496178" y="4985825"/>
                <a:ext cx="1366365" cy="415200"/>
                <a:chOff x="16493319" y="4989138"/>
                <a:chExt cx="1366365" cy="415200"/>
              </a:xfrm>
            </p:grpSpPr>
            <p:sp>
              <p:nvSpPr>
                <p:cNvPr id="1832" name="Google Shape;1832;p64"/>
                <p:cNvSpPr/>
                <p:nvPr/>
              </p:nvSpPr>
              <p:spPr>
                <a:xfrm>
                  <a:off x="16493319" y="4989138"/>
                  <a:ext cx="4116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833" name="Google Shape;1833;p64"/>
                <p:cNvSpPr/>
                <p:nvPr/>
              </p:nvSpPr>
              <p:spPr>
                <a:xfrm>
                  <a:off x="16968925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  <p:sp>
              <p:nvSpPr>
                <p:cNvPr id="1834" name="Google Shape;1834;p64"/>
                <p:cNvSpPr/>
                <p:nvPr/>
              </p:nvSpPr>
              <p:spPr>
                <a:xfrm>
                  <a:off x="17446284" y="4989138"/>
                  <a:ext cx="413400" cy="415200"/>
                </a:xfrm>
                <a:prstGeom prst="roundRect">
                  <a:avLst>
                    <a:gd name="adj" fmla="val 8173"/>
                  </a:avLst>
                </a:prstGeom>
                <a:solidFill>
                  <a:srgbClr val="F26135"/>
                </a:solidFill>
                <a:ln w="2857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2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  <p:sp>
          <p:nvSpPr>
            <p:cNvPr id="1835" name="Google Shape;1835;p64"/>
            <p:cNvSpPr txBox="1"/>
            <p:nvPr/>
          </p:nvSpPr>
          <p:spPr>
            <a:xfrm>
              <a:off x="18057025" y="2351748"/>
              <a:ext cx="564900" cy="34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p1</a:t>
              </a:r>
              <a:endPara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94"/>
          <p:cNvSpPr/>
          <p:nvPr/>
        </p:nvSpPr>
        <p:spPr>
          <a:xfrm>
            <a:off x="8862162" y="2438420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1" name="Google Shape;871;p94"/>
          <p:cNvSpPr/>
          <p:nvPr/>
        </p:nvSpPr>
        <p:spPr>
          <a:xfrm>
            <a:off x="9133692" y="2641796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2" name="Google Shape;872;p94"/>
          <p:cNvSpPr/>
          <p:nvPr/>
        </p:nvSpPr>
        <p:spPr>
          <a:xfrm>
            <a:off x="10633604" y="2641796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3" name="Google Shape;873;p94"/>
          <p:cNvSpPr/>
          <p:nvPr/>
        </p:nvSpPr>
        <p:spPr>
          <a:xfrm>
            <a:off x="12133515" y="264171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4" name="Google Shape;874;p94"/>
          <p:cNvSpPr/>
          <p:nvPr/>
        </p:nvSpPr>
        <p:spPr>
          <a:xfrm>
            <a:off x="13633427" y="264171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5" name="Google Shape;875;p94"/>
          <p:cNvSpPr/>
          <p:nvPr/>
        </p:nvSpPr>
        <p:spPr>
          <a:xfrm>
            <a:off x="16869041" y="264171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6" name="Google Shape;876;p94"/>
          <p:cNvSpPr/>
          <p:nvPr/>
        </p:nvSpPr>
        <p:spPr>
          <a:xfrm>
            <a:off x="18368953" y="264171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7" name="Google Shape;877;p94"/>
          <p:cNvSpPr/>
          <p:nvPr/>
        </p:nvSpPr>
        <p:spPr>
          <a:xfrm>
            <a:off x="19868865" y="264171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8" name="Google Shape;878;p94"/>
          <p:cNvSpPr txBox="1"/>
          <p:nvPr/>
        </p:nvSpPr>
        <p:spPr>
          <a:xfrm>
            <a:off x="14073674" y="1557125"/>
            <a:ext cx="2795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9" name="Google Shape;879;p94"/>
          <p:cNvSpPr/>
          <p:nvPr/>
        </p:nvSpPr>
        <p:spPr>
          <a:xfrm>
            <a:off x="15502728" y="3379104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0" name="Google Shape;880;p94"/>
          <p:cNvSpPr/>
          <p:nvPr/>
        </p:nvSpPr>
        <p:spPr>
          <a:xfrm>
            <a:off x="15810539" y="3379104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1" name="Google Shape;881;p94"/>
          <p:cNvSpPr/>
          <p:nvPr/>
        </p:nvSpPr>
        <p:spPr>
          <a:xfrm>
            <a:off x="16118350" y="3379104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2" name="Google Shape;882;p94"/>
          <p:cNvSpPr/>
          <p:nvPr/>
        </p:nvSpPr>
        <p:spPr>
          <a:xfrm>
            <a:off x="8862162" y="5731235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3" name="Google Shape;883;p94"/>
          <p:cNvSpPr/>
          <p:nvPr/>
        </p:nvSpPr>
        <p:spPr>
          <a:xfrm>
            <a:off x="9133692" y="5934612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4" name="Google Shape;884;p94"/>
          <p:cNvSpPr/>
          <p:nvPr/>
        </p:nvSpPr>
        <p:spPr>
          <a:xfrm>
            <a:off x="10633604" y="5934612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5" name="Google Shape;885;p94"/>
          <p:cNvSpPr/>
          <p:nvPr/>
        </p:nvSpPr>
        <p:spPr>
          <a:xfrm>
            <a:off x="12133515" y="593453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6" name="Google Shape;886;p94"/>
          <p:cNvSpPr/>
          <p:nvPr/>
        </p:nvSpPr>
        <p:spPr>
          <a:xfrm>
            <a:off x="13633427" y="593453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7" name="Google Shape;887;p94"/>
          <p:cNvSpPr/>
          <p:nvPr/>
        </p:nvSpPr>
        <p:spPr>
          <a:xfrm>
            <a:off x="16869041" y="593453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8" name="Google Shape;888;p94"/>
          <p:cNvSpPr/>
          <p:nvPr/>
        </p:nvSpPr>
        <p:spPr>
          <a:xfrm>
            <a:off x="18368953" y="593453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89" name="Google Shape;889;p94"/>
          <p:cNvSpPr/>
          <p:nvPr/>
        </p:nvSpPr>
        <p:spPr>
          <a:xfrm>
            <a:off x="19868865" y="593453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0" name="Google Shape;890;p94"/>
          <p:cNvSpPr txBox="1"/>
          <p:nvPr/>
        </p:nvSpPr>
        <p:spPr>
          <a:xfrm>
            <a:off x="14073685" y="4849945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1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1" name="Google Shape;891;p94"/>
          <p:cNvSpPr/>
          <p:nvPr/>
        </p:nvSpPr>
        <p:spPr>
          <a:xfrm>
            <a:off x="15502728" y="6671919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2" name="Google Shape;892;p94"/>
          <p:cNvSpPr/>
          <p:nvPr/>
        </p:nvSpPr>
        <p:spPr>
          <a:xfrm>
            <a:off x="15810539" y="6671919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3" name="Google Shape;893;p94"/>
          <p:cNvSpPr/>
          <p:nvPr/>
        </p:nvSpPr>
        <p:spPr>
          <a:xfrm>
            <a:off x="16118350" y="6671919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4" name="Google Shape;894;p94"/>
          <p:cNvSpPr/>
          <p:nvPr/>
        </p:nvSpPr>
        <p:spPr>
          <a:xfrm>
            <a:off x="8862162" y="9024051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5" name="Google Shape;895;p94"/>
          <p:cNvSpPr/>
          <p:nvPr/>
        </p:nvSpPr>
        <p:spPr>
          <a:xfrm>
            <a:off x="9133692" y="9227428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6" name="Google Shape;896;p94"/>
          <p:cNvSpPr/>
          <p:nvPr/>
        </p:nvSpPr>
        <p:spPr>
          <a:xfrm>
            <a:off x="10633604" y="9227428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7" name="Google Shape;897;p94"/>
          <p:cNvSpPr/>
          <p:nvPr/>
        </p:nvSpPr>
        <p:spPr>
          <a:xfrm>
            <a:off x="12133515" y="922735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8" name="Google Shape;898;p94"/>
          <p:cNvSpPr/>
          <p:nvPr/>
        </p:nvSpPr>
        <p:spPr>
          <a:xfrm>
            <a:off x="13633427" y="922735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9" name="Google Shape;899;p94"/>
          <p:cNvSpPr/>
          <p:nvPr/>
        </p:nvSpPr>
        <p:spPr>
          <a:xfrm>
            <a:off x="16869041" y="922735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0" name="Google Shape;900;p94"/>
          <p:cNvSpPr/>
          <p:nvPr/>
        </p:nvSpPr>
        <p:spPr>
          <a:xfrm>
            <a:off x="18368953" y="922735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1" name="Google Shape;901;p94"/>
          <p:cNvSpPr/>
          <p:nvPr/>
        </p:nvSpPr>
        <p:spPr>
          <a:xfrm>
            <a:off x="19868865" y="922735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2" name="Google Shape;902;p94"/>
          <p:cNvSpPr txBox="1"/>
          <p:nvPr/>
        </p:nvSpPr>
        <p:spPr>
          <a:xfrm>
            <a:off x="14073685" y="8142763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2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3" name="Google Shape;903;p94"/>
          <p:cNvSpPr/>
          <p:nvPr/>
        </p:nvSpPr>
        <p:spPr>
          <a:xfrm>
            <a:off x="15502728" y="9964735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4" name="Google Shape;904;p94"/>
          <p:cNvSpPr/>
          <p:nvPr/>
        </p:nvSpPr>
        <p:spPr>
          <a:xfrm>
            <a:off x="15810539" y="9964735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5" name="Google Shape;905;p94"/>
          <p:cNvSpPr/>
          <p:nvPr/>
        </p:nvSpPr>
        <p:spPr>
          <a:xfrm>
            <a:off x="16118350" y="9964735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6" name="Google Shape;906;p94"/>
          <p:cNvSpPr txBox="1"/>
          <p:nvPr/>
        </p:nvSpPr>
        <p:spPr>
          <a:xfrm>
            <a:off x="13496613" y="11435580"/>
            <a:ext cx="43329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Partitioned Topic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7" name="Google Shape;907;p94"/>
          <p:cNvCxnSpPr>
            <a:stCxn id="908" idx="0"/>
            <a:endCxn id="870" idx="1"/>
          </p:cNvCxnSpPr>
          <p:nvPr/>
        </p:nvCxnSpPr>
        <p:spPr>
          <a:xfrm rot="-5400000">
            <a:off x="5391550" y="2464088"/>
            <a:ext cx="2454000" cy="4487100"/>
          </a:xfrm>
          <a:prstGeom prst="bentConnector2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09" name="Google Shape;909;p94"/>
          <p:cNvCxnSpPr>
            <a:stCxn id="908" idx="2"/>
            <a:endCxn id="894" idx="1"/>
          </p:cNvCxnSpPr>
          <p:nvPr/>
        </p:nvCxnSpPr>
        <p:spPr>
          <a:xfrm rot="-5400000" flipH="1">
            <a:off x="5391550" y="6595988"/>
            <a:ext cx="2454000" cy="4487100"/>
          </a:xfrm>
          <a:prstGeom prst="bentConnector2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0" name="Google Shape;910;p94"/>
          <p:cNvCxnSpPr>
            <a:stCxn id="911" idx="3"/>
            <a:endCxn id="882" idx="1"/>
          </p:cNvCxnSpPr>
          <p:nvPr/>
        </p:nvCxnSpPr>
        <p:spPr>
          <a:xfrm>
            <a:off x="6291462" y="6773585"/>
            <a:ext cx="25707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8" name="Google Shape;908;p94"/>
          <p:cNvSpPr/>
          <p:nvPr/>
        </p:nvSpPr>
        <p:spPr>
          <a:xfrm>
            <a:off x="2458600" y="5934638"/>
            <a:ext cx="3832800" cy="1677900"/>
          </a:xfrm>
          <a:prstGeom prst="roundRect">
            <a:avLst>
              <a:gd name="adj" fmla="val 16667"/>
            </a:avLst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Producer</a:t>
            </a:r>
            <a:endParaRPr sz="3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104"/>
          <p:cNvSpPr/>
          <p:nvPr/>
        </p:nvSpPr>
        <p:spPr>
          <a:xfrm>
            <a:off x="2057400" y="1380450"/>
            <a:ext cx="13624500" cy="109551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>
            <a:noFill/>
          </a:ln>
          <a:effectLst>
            <a:outerShdw blurRad="614363" dist="209550" dir="408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457200" tIns="182875" rIns="457200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rgbClr val="231F20"/>
              </a:buClr>
              <a:buSzPts val="2900"/>
              <a:buFont typeface="Arial" panose="020B0604020202020204"/>
              <a:buNone/>
            </a:pPr>
            <a:endParaRPr sz="3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2" name="Google Shape;1012;p104"/>
          <p:cNvSpPr/>
          <p:nvPr/>
        </p:nvSpPr>
        <p:spPr>
          <a:xfrm>
            <a:off x="2565012" y="2426045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3" name="Google Shape;1013;p104"/>
          <p:cNvSpPr/>
          <p:nvPr/>
        </p:nvSpPr>
        <p:spPr>
          <a:xfrm>
            <a:off x="2836542" y="2629421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4" name="Google Shape;1014;p104"/>
          <p:cNvSpPr/>
          <p:nvPr/>
        </p:nvSpPr>
        <p:spPr>
          <a:xfrm>
            <a:off x="4336454" y="2629421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5" name="Google Shape;1015;p104"/>
          <p:cNvSpPr/>
          <p:nvPr/>
        </p:nvSpPr>
        <p:spPr>
          <a:xfrm>
            <a:off x="5836365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6" name="Google Shape;1016;p104"/>
          <p:cNvSpPr/>
          <p:nvPr/>
        </p:nvSpPr>
        <p:spPr>
          <a:xfrm>
            <a:off x="7336277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7" name="Google Shape;1017;p104"/>
          <p:cNvSpPr/>
          <p:nvPr/>
        </p:nvSpPr>
        <p:spPr>
          <a:xfrm>
            <a:off x="10571891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8" name="Google Shape;1018;p104"/>
          <p:cNvSpPr/>
          <p:nvPr/>
        </p:nvSpPr>
        <p:spPr>
          <a:xfrm>
            <a:off x="12071803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19" name="Google Shape;1019;p104"/>
          <p:cNvSpPr/>
          <p:nvPr/>
        </p:nvSpPr>
        <p:spPr>
          <a:xfrm>
            <a:off x="13571715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0" name="Google Shape;1020;p104"/>
          <p:cNvSpPr txBox="1"/>
          <p:nvPr/>
        </p:nvSpPr>
        <p:spPr>
          <a:xfrm>
            <a:off x="7776524" y="1544750"/>
            <a:ext cx="2795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1" name="Google Shape;1021;p104"/>
          <p:cNvSpPr/>
          <p:nvPr/>
        </p:nvSpPr>
        <p:spPr>
          <a:xfrm>
            <a:off x="9205578" y="3366729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2" name="Google Shape;1022;p104"/>
          <p:cNvSpPr/>
          <p:nvPr/>
        </p:nvSpPr>
        <p:spPr>
          <a:xfrm>
            <a:off x="9513389" y="3366729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3" name="Google Shape;1023;p104"/>
          <p:cNvSpPr/>
          <p:nvPr/>
        </p:nvSpPr>
        <p:spPr>
          <a:xfrm>
            <a:off x="9821200" y="3366729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4" name="Google Shape;1024;p104"/>
          <p:cNvSpPr/>
          <p:nvPr/>
        </p:nvSpPr>
        <p:spPr>
          <a:xfrm>
            <a:off x="2565012" y="5718860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5" name="Google Shape;1025;p104"/>
          <p:cNvSpPr/>
          <p:nvPr/>
        </p:nvSpPr>
        <p:spPr>
          <a:xfrm>
            <a:off x="2836542" y="5922237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6" name="Google Shape;1026;p104"/>
          <p:cNvSpPr/>
          <p:nvPr/>
        </p:nvSpPr>
        <p:spPr>
          <a:xfrm>
            <a:off x="4336454" y="5922237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7" name="Google Shape;1027;p104"/>
          <p:cNvSpPr/>
          <p:nvPr/>
        </p:nvSpPr>
        <p:spPr>
          <a:xfrm>
            <a:off x="5836365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8" name="Google Shape;1028;p104"/>
          <p:cNvSpPr/>
          <p:nvPr/>
        </p:nvSpPr>
        <p:spPr>
          <a:xfrm>
            <a:off x="7336277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29" name="Google Shape;1029;p104"/>
          <p:cNvSpPr/>
          <p:nvPr/>
        </p:nvSpPr>
        <p:spPr>
          <a:xfrm>
            <a:off x="10571891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0" name="Google Shape;1030;p104"/>
          <p:cNvSpPr/>
          <p:nvPr/>
        </p:nvSpPr>
        <p:spPr>
          <a:xfrm>
            <a:off x="12071803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1" name="Google Shape;1031;p104"/>
          <p:cNvSpPr/>
          <p:nvPr/>
        </p:nvSpPr>
        <p:spPr>
          <a:xfrm>
            <a:off x="13571715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2" name="Google Shape;1032;p104"/>
          <p:cNvSpPr txBox="1"/>
          <p:nvPr/>
        </p:nvSpPr>
        <p:spPr>
          <a:xfrm>
            <a:off x="7776535" y="4837570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1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3" name="Google Shape;1033;p104"/>
          <p:cNvSpPr/>
          <p:nvPr/>
        </p:nvSpPr>
        <p:spPr>
          <a:xfrm>
            <a:off x="9205578" y="6659544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4" name="Google Shape;1034;p104"/>
          <p:cNvSpPr/>
          <p:nvPr/>
        </p:nvSpPr>
        <p:spPr>
          <a:xfrm>
            <a:off x="9513389" y="6659544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5" name="Google Shape;1035;p104"/>
          <p:cNvSpPr/>
          <p:nvPr/>
        </p:nvSpPr>
        <p:spPr>
          <a:xfrm>
            <a:off x="9821200" y="6659544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6" name="Google Shape;1036;p104"/>
          <p:cNvSpPr/>
          <p:nvPr/>
        </p:nvSpPr>
        <p:spPr>
          <a:xfrm>
            <a:off x="2565012" y="9011676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7" name="Google Shape;1037;p104"/>
          <p:cNvSpPr/>
          <p:nvPr/>
        </p:nvSpPr>
        <p:spPr>
          <a:xfrm>
            <a:off x="2836542" y="9215053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8" name="Google Shape;1038;p104"/>
          <p:cNvSpPr/>
          <p:nvPr/>
        </p:nvSpPr>
        <p:spPr>
          <a:xfrm>
            <a:off x="4336454" y="9215053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39" name="Google Shape;1039;p104"/>
          <p:cNvSpPr/>
          <p:nvPr/>
        </p:nvSpPr>
        <p:spPr>
          <a:xfrm>
            <a:off x="5836365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0" name="Google Shape;1040;p104"/>
          <p:cNvSpPr/>
          <p:nvPr/>
        </p:nvSpPr>
        <p:spPr>
          <a:xfrm>
            <a:off x="7336277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1" name="Google Shape;1041;p104"/>
          <p:cNvSpPr/>
          <p:nvPr/>
        </p:nvSpPr>
        <p:spPr>
          <a:xfrm>
            <a:off x="10571891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2" name="Google Shape;1042;p104"/>
          <p:cNvSpPr/>
          <p:nvPr/>
        </p:nvSpPr>
        <p:spPr>
          <a:xfrm>
            <a:off x="12071803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3" name="Google Shape;1043;p104"/>
          <p:cNvSpPr/>
          <p:nvPr/>
        </p:nvSpPr>
        <p:spPr>
          <a:xfrm>
            <a:off x="13571715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4" name="Google Shape;1044;p104"/>
          <p:cNvSpPr txBox="1"/>
          <p:nvPr/>
        </p:nvSpPr>
        <p:spPr>
          <a:xfrm>
            <a:off x="7776535" y="8130388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2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5" name="Google Shape;1045;p104"/>
          <p:cNvSpPr/>
          <p:nvPr/>
        </p:nvSpPr>
        <p:spPr>
          <a:xfrm>
            <a:off x="9205578" y="9952360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6" name="Google Shape;1046;p104"/>
          <p:cNvSpPr/>
          <p:nvPr/>
        </p:nvSpPr>
        <p:spPr>
          <a:xfrm>
            <a:off x="9513389" y="9952360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7" name="Google Shape;1047;p104"/>
          <p:cNvSpPr/>
          <p:nvPr/>
        </p:nvSpPr>
        <p:spPr>
          <a:xfrm>
            <a:off x="9821200" y="9952360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" name="Google Shape;1048;p104"/>
          <p:cNvSpPr txBox="1"/>
          <p:nvPr/>
        </p:nvSpPr>
        <p:spPr>
          <a:xfrm>
            <a:off x="7199463" y="11423205"/>
            <a:ext cx="43329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Partitioned Topic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49" name="Google Shape;1049;p104"/>
          <p:cNvCxnSpPr>
            <a:stCxn id="1050" idx="1"/>
            <a:endCxn id="1051" idx="3"/>
          </p:cNvCxnSpPr>
          <p:nvPr/>
        </p:nvCxnSpPr>
        <p:spPr>
          <a:xfrm flipH="1">
            <a:off x="15213000" y="3297100"/>
            <a:ext cx="3364500" cy="171300"/>
          </a:xfrm>
          <a:prstGeom prst="straightConnector1">
            <a:avLst/>
          </a:prstGeom>
          <a:noFill/>
          <a:ln w="76200" cap="flat" cmpd="sng">
            <a:solidFill>
              <a:srgbClr val="0074A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2" name="Google Shape;1052;p104"/>
          <p:cNvCxnSpPr>
            <a:stCxn id="1053" idx="1"/>
            <a:endCxn id="1051" idx="3"/>
          </p:cNvCxnSpPr>
          <p:nvPr/>
        </p:nvCxnSpPr>
        <p:spPr>
          <a:xfrm rot="10800000">
            <a:off x="15212912" y="3468395"/>
            <a:ext cx="3440700" cy="6585600"/>
          </a:xfrm>
          <a:prstGeom prst="straightConnector1">
            <a:avLst/>
          </a:prstGeom>
          <a:noFill/>
          <a:ln w="76200" cap="flat" cmpd="sng">
            <a:solidFill>
              <a:srgbClr val="0074A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4" name="Google Shape;1054;p104"/>
          <p:cNvCxnSpPr>
            <a:stCxn id="1050" idx="1"/>
            <a:endCxn id="1055" idx="3"/>
          </p:cNvCxnSpPr>
          <p:nvPr/>
        </p:nvCxnSpPr>
        <p:spPr>
          <a:xfrm flipH="1">
            <a:off x="15213000" y="3297100"/>
            <a:ext cx="3364500" cy="3464100"/>
          </a:xfrm>
          <a:prstGeom prst="straightConnector1">
            <a:avLst/>
          </a:prstGeom>
          <a:noFill/>
          <a:ln w="76200" cap="flat" cmpd="sng">
            <a:solidFill>
              <a:srgbClr val="0074A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6" name="Google Shape;1056;p104"/>
          <p:cNvCxnSpPr>
            <a:stCxn id="1055" idx="3"/>
            <a:endCxn id="1053" idx="1"/>
          </p:cNvCxnSpPr>
          <p:nvPr/>
        </p:nvCxnSpPr>
        <p:spPr>
          <a:xfrm>
            <a:off x="15212912" y="6761210"/>
            <a:ext cx="3440700" cy="3292800"/>
          </a:xfrm>
          <a:prstGeom prst="straightConnector1">
            <a:avLst/>
          </a:prstGeom>
          <a:noFill/>
          <a:ln w="76200" cap="flat" cmpd="sng">
            <a:solidFill>
              <a:srgbClr val="0074A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7" name="Google Shape;1057;p104"/>
          <p:cNvCxnSpPr>
            <a:stCxn id="1058" idx="3"/>
            <a:endCxn id="1050" idx="1"/>
          </p:cNvCxnSpPr>
          <p:nvPr/>
        </p:nvCxnSpPr>
        <p:spPr>
          <a:xfrm rot="10800000" flipH="1">
            <a:off x="15213000" y="3297100"/>
            <a:ext cx="3364500" cy="6756900"/>
          </a:xfrm>
          <a:prstGeom prst="straightConnector1">
            <a:avLst/>
          </a:prstGeom>
          <a:noFill/>
          <a:ln w="76200" cap="flat" cmpd="sng">
            <a:solidFill>
              <a:srgbClr val="0074A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9" name="Google Shape;1059;p104"/>
          <p:cNvCxnSpPr>
            <a:stCxn id="1058" idx="3"/>
            <a:endCxn id="1053" idx="1"/>
          </p:cNvCxnSpPr>
          <p:nvPr/>
        </p:nvCxnSpPr>
        <p:spPr>
          <a:xfrm>
            <a:off x="15212912" y="10054026"/>
            <a:ext cx="3440700" cy="0"/>
          </a:xfrm>
          <a:prstGeom prst="straightConnector1">
            <a:avLst/>
          </a:prstGeom>
          <a:noFill/>
          <a:ln w="76200" cap="flat" cmpd="sng">
            <a:solidFill>
              <a:srgbClr val="0074A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0" name="Google Shape;1050;p104"/>
          <p:cNvSpPr/>
          <p:nvPr/>
        </p:nvSpPr>
        <p:spPr>
          <a:xfrm>
            <a:off x="18577500" y="2458150"/>
            <a:ext cx="3832800" cy="1677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Consumer A</a:t>
            </a:r>
            <a:endParaRPr sz="3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0" name="Google Shape;1060;p104"/>
          <p:cNvSpPr/>
          <p:nvPr/>
        </p:nvSpPr>
        <p:spPr>
          <a:xfrm>
            <a:off x="18653700" y="9214950"/>
            <a:ext cx="3832800" cy="1677900"/>
          </a:xfrm>
          <a:prstGeom prst="roundRect">
            <a:avLst>
              <a:gd name="adj" fmla="val 16667"/>
            </a:avLst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Consumer B</a:t>
            </a:r>
            <a:endParaRPr sz="3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14956790" y="4888230"/>
            <a:ext cx="7869555" cy="3046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4800">
                <a:latin typeface="微软雅黑" charset="0"/>
                <a:ea typeface="微软雅黑" charset="0"/>
                <a:cs typeface="微软雅黑" charset="0"/>
              </a:rPr>
              <a:t>docker</a:t>
            </a:r>
            <a:r>
              <a:rPr lang="zh-CN" altLang="en-US" sz="4800">
                <a:latin typeface="微软雅黑" charset="0"/>
                <a:ea typeface="微软雅黑" charset="0"/>
                <a:cs typeface="微软雅黑" charset="0"/>
              </a:rPr>
              <a:t>部署</a:t>
            </a:r>
            <a:endParaRPr lang="zh-CN" altLang="en-US" sz="4800">
              <a:latin typeface="微软雅黑" charset="0"/>
              <a:ea typeface="微软雅黑" charset="0"/>
              <a:cs typeface="微软雅黑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4800">
              <a:latin typeface="微软雅黑" charset="0"/>
              <a:ea typeface="微软雅黑" charset="0"/>
              <a:cs typeface="微软雅黑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4800">
              <a:latin typeface="微软雅黑" charset="0"/>
              <a:ea typeface="微软雅黑" charset="0"/>
              <a:cs typeface="微软雅黑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4800">
                <a:latin typeface="微软雅黑" charset="0"/>
                <a:ea typeface="微软雅黑" charset="0"/>
                <a:cs typeface="微软雅黑" charset="0"/>
              </a:rPr>
              <a:t>本地伪分布式安装（</a:t>
            </a:r>
            <a:r>
              <a:rPr lang="en-US" altLang="zh-CN" sz="4800">
                <a:latin typeface="微软雅黑" charset="0"/>
                <a:ea typeface="微软雅黑" charset="0"/>
                <a:cs typeface="微软雅黑" charset="0"/>
              </a:rPr>
              <a:t>linux</a:t>
            </a:r>
            <a:r>
              <a:rPr lang="zh-CN" altLang="en-US" sz="4800">
                <a:latin typeface="微软雅黑" charset="0"/>
                <a:ea typeface="微软雅黑" charset="0"/>
                <a:cs typeface="微软雅黑" charset="0"/>
              </a:rPr>
              <a:t>）</a:t>
            </a:r>
            <a:endParaRPr lang="zh-CN" altLang="en-US" sz="4800"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146800" y="8014970"/>
            <a:ext cx="3139440" cy="9575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zookeeper</a:t>
            </a:r>
            <a:endParaRPr lang="en-US" altLang="zh-CN" sz="2800"/>
          </a:p>
        </p:txBody>
      </p:sp>
      <p:sp>
        <p:nvSpPr>
          <p:cNvPr id="10" name="矩形 9"/>
          <p:cNvSpPr/>
          <p:nvPr/>
        </p:nvSpPr>
        <p:spPr>
          <a:xfrm>
            <a:off x="1666240" y="4888230"/>
            <a:ext cx="3129280" cy="165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kafka-0</a:t>
            </a:r>
            <a:endParaRPr lang="en-US" altLang="zh-CN" sz="240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146800" y="4888230"/>
            <a:ext cx="3129280" cy="165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kafka-1</a:t>
            </a:r>
            <a:endParaRPr lang="en-US" altLang="zh-CN" sz="240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627360" y="4888230"/>
            <a:ext cx="3129280" cy="165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kafka-2</a:t>
            </a:r>
            <a:endParaRPr lang="en-US" altLang="zh-CN" sz="240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cxnSp>
        <p:nvCxnSpPr>
          <p:cNvPr id="39" name="直接箭头连接符 38"/>
          <p:cNvCxnSpPr/>
          <p:nvPr/>
        </p:nvCxnSpPr>
        <p:spPr>
          <a:xfrm>
            <a:off x="4795520" y="5717540"/>
            <a:ext cx="1351280" cy="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>
            <a:off x="9276080" y="5717540"/>
            <a:ext cx="1351280" cy="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>
            <a:off x="3230880" y="6545580"/>
            <a:ext cx="4485640" cy="146939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>
            <a:off x="7711440" y="6545580"/>
            <a:ext cx="5080" cy="146939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 flipH="1">
            <a:off x="7716520" y="6545580"/>
            <a:ext cx="4475480" cy="146939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666240" y="1144270"/>
            <a:ext cx="63804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7200">
                <a:latin typeface="微软雅黑" charset="0"/>
                <a:ea typeface="微软雅黑" charset="0"/>
              </a:rPr>
              <a:t>搭建环境</a:t>
            </a:r>
            <a:r>
              <a:rPr lang="zh-CN" altLang="en-US" sz="4000">
                <a:latin typeface="微软雅黑" charset="0"/>
                <a:ea typeface="微软雅黑" charset="0"/>
              </a:rPr>
              <a:t>（二选一）</a:t>
            </a:r>
            <a:endParaRPr lang="zh-CN" altLang="en-US" sz="4000">
              <a:latin typeface="微软雅黑" charset="0"/>
              <a:ea typeface="微软雅黑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5105380" y="8972550"/>
            <a:ext cx="36785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>
                <a:solidFill>
                  <a:srgbClr val="FF0000"/>
                </a:solidFill>
              </a:rPr>
              <a:t>不推荐</a:t>
            </a:r>
            <a:r>
              <a:rPr lang="en-US" altLang="zh-CN" sz="2800">
                <a:solidFill>
                  <a:srgbClr val="FF0000"/>
                </a:solidFill>
              </a:rPr>
              <a:t>windows</a:t>
            </a:r>
            <a:r>
              <a:rPr lang="zh-CN" altLang="en-US" sz="2800">
                <a:solidFill>
                  <a:srgbClr val="FF0000"/>
                </a:solidFill>
              </a:rPr>
              <a:t>下安装</a:t>
            </a:r>
            <a:endParaRPr lang="zh-CN" altLang="en-US" sz="280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5143500" y="6484620"/>
            <a:ext cx="14108430" cy="548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800"/>
          </a:p>
        </p:txBody>
      </p:sp>
      <p:sp>
        <p:nvSpPr>
          <p:cNvPr id="9" name="矩形 8"/>
          <p:cNvSpPr/>
          <p:nvPr/>
        </p:nvSpPr>
        <p:spPr>
          <a:xfrm>
            <a:off x="10627360" y="10289540"/>
            <a:ext cx="3139440" cy="9575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zookeeper</a:t>
            </a:r>
            <a:endParaRPr lang="en-US" altLang="zh-CN" sz="2800"/>
          </a:p>
        </p:txBody>
      </p:sp>
      <p:sp>
        <p:nvSpPr>
          <p:cNvPr id="10" name="矩形 9"/>
          <p:cNvSpPr/>
          <p:nvPr/>
        </p:nvSpPr>
        <p:spPr>
          <a:xfrm>
            <a:off x="6146800" y="7162800"/>
            <a:ext cx="3129280" cy="165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kafka-0</a:t>
            </a:r>
            <a:endParaRPr lang="en-US" altLang="zh-CN" sz="240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0627360" y="7162800"/>
            <a:ext cx="3129280" cy="165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kafka-1</a:t>
            </a:r>
            <a:endParaRPr lang="en-US" altLang="zh-CN" sz="240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5107920" y="7162800"/>
            <a:ext cx="3129280" cy="16573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kafka-2</a:t>
            </a:r>
            <a:endParaRPr lang="en-US" altLang="zh-CN" sz="2400">
              <a:solidFill>
                <a:schemeClr val="tx1"/>
              </a:solidFill>
              <a:latin typeface="微软雅黑" charset="0"/>
              <a:ea typeface="微软雅黑" charset="0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444490" y="1051052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内部网络</a:t>
            </a:r>
            <a:endParaRPr lang="zh-CN" altLang="en-US" sz="2800"/>
          </a:p>
        </p:txBody>
      </p:sp>
      <p:sp>
        <p:nvSpPr>
          <p:cNvPr id="34" name="矩形 33"/>
          <p:cNvSpPr/>
          <p:nvPr/>
        </p:nvSpPr>
        <p:spPr>
          <a:xfrm>
            <a:off x="7639050" y="2921000"/>
            <a:ext cx="3139440" cy="9575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Producer</a:t>
            </a:r>
            <a:endParaRPr lang="en-US" altLang="zh-CN" sz="2800"/>
          </a:p>
        </p:txBody>
      </p:sp>
      <p:sp>
        <p:nvSpPr>
          <p:cNvPr id="35" name="矩形 34"/>
          <p:cNvSpPr/>
          <p:nvPr/>
        </p:nvSpPr>
        <p:spPr>
          <a:xfrm>
            <a:off x="13571220" y="2921000"/>
            <a:ext cx="3139440" cy="9575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Consumer</a:t>
            </a:r>
            <a:endParaRPr lang="en-US" altLang="zh-CN" sz="2800"/>
          </a:p>
        </p:txBody>
      </p:sp>
      <p:sp>
        <p:nvSpPr>
          <p:cNvPr id="36" name="矩形 35"/>
          <p:cNvSpPr/>
          <p:nvPr/>
        </p:nvSpPr>
        <p:spPr>
          <a:xfrm>
            <a:off x="11189970" y="6483350"/>
            <a:ext cx="1936750" cy="67818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/>
              <a:t>公网</a:t>
            </a:r>
            <a:r>
              <a:rPr lang="en-US" altLang="zh-CN" sz="2800"/>
              <a:t>IP</a:t>
            </a:r>
            <a:endParaRPr lang="en-US" altLang="zh-CN" sz="2800"/>
          </a:p>
        </p:txBody>
      </p:sp>
      <p:cxnSp>
        <p:nvCxnSpPr>
          <p:cNvPr id="37" name="肘形连接符 36"/>
          <p:cNvCxnSpPr>
            <a:stCxn id="34" idx="3"/>
            <a:endCxn id="36" idx="0"/>
          </p:cNvCxnSpPr>
          <p:nvPr/>
        </p:nvCxnSpPr>
        <p:spPr>
          <a:xfrm>
            <a:off x="10778490" y="3420110"/>
            <a:ext cx="1380490" cy="3083560"/>
          </a:xfrm>
          <a:prstGeom prst="bentConnector2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肘形连接符 37"/>
          <p:cNvCxnSpPr>
            <a:stCxn id="35" idx="1"/>
            <a:endCxn id="36" idx="0"/>
          </p:cNvCxnSpPr>
          <p:nvPr/>
        </p:nvCxnSpPr>
        <p:spPr>
          <a:xfrm rot="10800000" flipV="1">
            <a:off x="12158980" y="3420110"/>
            <a:ext cx="1412240" cy="3083560"/>
          </a:xfrm>
          <a:prstGeom prst="bentConnector2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>
            <a:off x="9276080" y="7992110"/>
            <a:ext cx="1351280" cy="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/>
          <p:cNvCxnSpPr/>
          <p:nvPr/>
        </p:nvCxnSpPr>
        <p:spPr>
          <a:xfrm>
            <a:off x="13756640" y="7992110"/>
            <a:ext cx="1351280" cy="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>
            <a:off x="7711440" y="8820150"/>
            <a:ext cx="4485640" cy="146939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>
            <a:off x="12192000" y="8820150"/>
            <a:ext cx="5080" cy="146939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 flipH="1">
            <a:off x="12197080" y="8820150"/>
            <a:ext cx="4475480" cy="1469390"/>
          </a:xfrm>
          <a:prstGeom prst="straightConnector1">
            <a:avLst/>
          </a:prstGeom>
          <a:ln w="190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9201150" y="7395210"/>
            <a:ext cx="12465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latin typeface="微软雅黑" charset="0"/>
                <a:ea typeface="微软雅黑" charset="0"/>
              </a:rPr>
              <a:t>internal</a:t>
            </a:r>
            <a:endParaRPr lang="en-US" altLang="zh-CN" sz="2400">
              <a:latin typeface="微软雅黑" charset="0"/>
              <a:ea typeface="微软雅黑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3722350" y="7406640"/>
            <a:ext cx="12465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latin typeface="微软雅黑" charset="0"/>
                <a:ea typeface="微软雅黑" charset="0"/>
              </a:rPr>
              <a:t>internal</a:t>
            </a:r>
            <a:endParaRPr lang="en-US" altLang="zh-CN" sz="2400">
              <a:latin typeface="微软雅黑" charset="0"/>
              <a:ea typeface="微软雅黑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1484610" y="9738360"/>
            <a:ext cx="12465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latin typeface="微软雅黑" charset="0"/>
                <a:ea typeface="微软雅黑" charset="0"/>
              </a:rPr>
              <a:t>internal</a:t>
            </a:r>
            <a:endParaRPr lang="en-US" altLang="zh-CN" sz="2400">
              <a:latin typeface="微软雅黑" charset="0"/>
              <a:ea typeface="微软雅黑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0157460" y="4695190"/>
            <a:ext cx="37109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>
                <a:latin typeface="微软雅黑" charset="0"/>
                <a:ea typeface="微软雅黑" charset="0"/>
              </a:rPr>
              <a:t>external  </a:t>
            </a:r>
            <a:r>
              <a:rPr lang="en-US" altLang="zh-CN" sz="2800">
                <a:sym typeface="+mn-ea"/>
              </a:rPr>
              <a:t>29092</a:t>
            </a:r>
            <a:endParaRPr lang="en-US" altLang="zh-CN" sz="2800">
              <a:latin typeface="微软雅黑" charset="0"/>
              <a:ea typeface="微软雅黑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9373870" y="7933690"/>
            <a:ext cx="944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latin typeface="微软雅黑" charset="0"/>
                <a:ea typeface="微软雅黑" charset="0"/>
              </a:rPr>
              <a:t>9092</a:t>
            </a:r>
            <a:endParaRPr lang="en-US" altLang="zh-CN" sz="2400">
              <a:latin typeface="微软雅黑" charset="0"/>
              <a:ea typeface="微软雅黑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3868400" y="8006080"/>
            <a:ext cx="944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latin typeface="微软雅黑" charset="0"/>
                <a:ea typeface="微软雅黑" charset="0"/>
              </a:rPr>
              <a:t>9092</a:t>
            </a:r>
            <a:endParaRPr lang="en-US" altLang="zh-CN" sz="2400">
              <a:latin typeface="微软雅黑" charset="0"/>
              <a:ea typeface="微软雅黑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1666240" y="1144270"/>
            <a:ext cx="587248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6400">
                <a:latin typeface="微软雅黑" charset="0"/>
                <a:ea typeface="微软雅黑" charset="0"/>
              </a:rPr>
              <a:t>内部、外部网络</a:t>
            </a:r>
            <a:endParaRPr lang="zh-CN" altLang="en-US" sz="6400"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97464" y="8602756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分区是最小的并行单位</a:t>
            </a:r>
            <a:br>
              <a:rPr kumimoji="1" lang="en-US" altLang="zh-CN" sz="4000"/>
            </a:br>
            <a:r>
              <a:rPr kumimoji="1" lang="zh-CN" altLang="en-US" sz="4000"/>
              <a:t>一个消费者可以消费多个分区</a:t>
            </a:r>
            <a:br>
              <a:rPr kumimoji="1" lang="en-US" altLang="zh-CN" sz="4000"/>
            </a:br>
            <a:r>
              <a:rPr kumimoji="1" lang="zh-CN" altLang="en-US" sz="4000"/>
              <a:t>一个分区可以被多个消费者组里的消费者消费</a:t>
            </a:r>
            <a:br>
              <a:rPr kumimoji="1" lang="en-US" altLang="zh-CN" sz="4000"/>
            </a:br>
            <a:r>
              <a:rPr kumimoji="1" lang="zh-CN" altLang="en-US" sz="4000"/>
              <a:t>但是，一个分区不能同时被同一个消费者组里的多个消费者消费</a:t>
            </a:r>
            <a:endParaRPr kumimoji="1" lang="zh-CN" altLang="en-US" sz="400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81224" y="1917076"/>
            <a:ext cx="10786532" cy="57346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发布</a:t>
            </a:r>
            <a:r>
              <a:rPr kumimoji="1" lang="en-US" altLang="zh-CN" sz="4000"/>
              <a:t>-</a:t>
            </a:r>
            <a:r>
              <a:rPr kumimoji="1" lang="zh-CN" altLang="en-US" sz="4000"/>
              <a:t>订阅模式</a:t>
            </a:r>
            <a:r>
              <a:rPr kumimoji="1" lang="en-US" altLang="zh-CN" sz="4000"/>
              <a:t>(</a:t>
            </a:r>
            <a:r>
              <a:rPr kumimoji="1" lang="zh-CN" altLang="en-US" sz="4000"/>
              <a:t>一对多</a:t>
            </a:r>
            <a:r>
              <a:rPr kumimoji="1" lang="en-US" altLang="zh-CN" sz="4000"/>
              <a:t>)</a:t>
            </a:r>
            <a:br>
              <a:rPr kumimoji="1" lang="en-US" altLang="zh-CN" sz="4000"/>
            </a:br>
            <a:br>
              <a:rPr kumimoji="1" lang="en-US" altLang="zh-CN" sz="4000"/>
            </a:br>
            <a:r>
              <a:rPr kumimoji="1" lang="zh-CN" altLang="en-US" sz="4000"/>
              <a:t>每个消费者都属于不同的消费者组</a:t>
            </a:r>
            <a:endParaRPr kumimoji="1" lang="zh-CN" altLang="en-US" sz="4000"/>
          </a:p>
        </p:txBody>
      </p:sp>
      <p:sp>
        <p:nvSpPr>
          <p:cNvPr id="6" name="矩形 5"/>
          <p:cNvSpPr/>
          <p:nvPr/>
        </p:nvSpPr>
        <p:spPr>
          <a:xfrm>
            <a:off x="9668932" y="4957764"/>
            <a:ext cx="1134534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P0</a:t>
            </a:r>
            <a:endParaRPr kumimoji="1" lang="zh-CN" altLang="en-US" sz="2800"/>
          </a:p>
        </p:txBody>
      </p:sp>
      <p:sp>
        <p:nvSpPr>
          <p:cNvPr id="7" name="矩形 6"/>
          <p:cNvSpPr/>
          <p:nvPr/>
        </p:nvSpPr>
        <p:spPr>
          <a:xfrm>
            <a:off x="11988812" y="4957764"/>
            <a:ext cx="1134534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P1</a:t>
            </a:r>
            <a:endParaRPr kumimoji="1" lang="zh-CN" altLang="en-US" sz="2800"/>
          </a:p>
        </p:txBody>
      </p:sp>
      <p:grpSp>
        <p:nvGrpSpPr>
          <p:cNvPr id="16" name="组合 15"/>
          <p:cNvGrpSpPr/>
          <p:nvPr/>
        </p:nvGrpSpPr>
        <p:grpSpPr>
          <a:xfrm>
            <a:off x="4673600" y="7095066"/>
            <a:ext cx="3031068" cy="1557868"/>
            <a:chOff x="2734733" y="3547533"/>
            <a:chExt cx="1515534" cy="778934"/>
          </a:xfrm>
        </p:grpSpPr>
        <p:sp>
          <p:nvSpPr>
            <p:cNvPr id="15" name="矩形 14"/>
            <p:cNvSpPr/>
            <p:nvPr/>
          </p:nvSpPr>
          <p:spPr>
            <a:xfrm>
              <a:off x="2734733" y="3547533"/>
              <a:ext cx="1515534" cy="77893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kumimoji="1" lang="en-US" altLang="zh-CN" sz="2400"/>
                <a:t>Group-1</a:t>
              </a:r>
              <a:endParaRPr kumimoji="1" lang="zh-CN" altLang="en-US" sz="2400"/>
            </a:p>
          </p:txBody>
        </p:sp>
        <p:sp>
          <p:nvSpPr>
            <p:cNvPr id="8" name="矩形 7"/>
            <p:cNvSpPr/>
            <p:nvPr/>
          </p:nvSpPr>
          <p:spPr>
            <a:xfrm>
              <a:off x="2870201" y="3664215"/>
              <a:ext cx="12954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/>
                <a:t>Consumer-1</a:t>
              </a:r>
              <a:endParaRPr kumimoji="1" lang="zh-CN" altLang="en-US" sz="240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8331206" y="7095066"/>
            <a:ext cx="3031068" cy="1557868"/>
            <a:chOff x="2734733" y="3547533"/>
            <a:chExt cx="1515534" cy="778934"/>
          </a:xfrm>
        </p:grpSpPr>
        <p:sp>
          <p:nvSpPr>
            <p:cNvPr id="18" name="矩形 17"/>
            <p:cNvSpPr/>
            <p:nvPr/>
          </p:nvSpPr>
          <p:spPr>
            <a:xfrm>
              <a:off x="2734733" y="3547533"/>
              <a:ext cx="1515534" cy="77893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kumimoji="1" lang="en-US" altLang="zh-CN" sz="2400"/>
                <a:t>Group-2</a:t>
              </a:r>
              <a:endParaRPr kumimoji="1" lang="zh-CN" altLang="en-US" sz="2400"/>
            </a:p>
          </p:txBody>
        </p:sp>
        <p:sp>
          <p:nvSpPr>
            <p:cNvPr id="19" name="矩形 18"/>
            <p:cNvSpPr/>
            <p:nvPr/>
          </p:nvSpPr>
          <p:spPr>
            <a:xfrm>
              <a:off x="2870201" y="3664215"/>
              <a:ext cx="12954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/>
                <a:t>Consumer-2</a:t>
              </a:r>
              <a:endParaRPr kumimoji="1" lang="zh-CN" altLang="en-US" sz="2400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1988812" y="7095066"/>
            <a:ext cx="3031068" cy="1557868"/>
            <a:chOff x="2734733" y="3547533"/>
            <a:chExt cx="1515534" cy="778934"/>
          </a:xfrm>
        </p:grpSpPr>
        <p:sp>
          <p:nvSpPr>
            <p:cNvPr id="21" name="矩形 20"/>
            <p:cNvSpPr/>
            <p:nvPr/>
          </p:nvSpPr>
          <p:spPr>
            <a:xfrm>
              <a:off x="2734733" y="3547533"/>
              <a:ext cx="1515534" cy="77893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kumimoji="1" lang="en-US" altLang="zh-CN" sz="2400"/>
                <a:t>Group-3</a:t>
              </a:r>
              <a:endParaRPr kumimoji="1" lang="zh-CN" altLang="en-US" sz="2400"/>
            </a:p>
          </p:txBody>
        </p:sp>
        <p:sp>
          <p:nvSpPr>
            <p:cNvPr id="22" name="矩形 21"/>
            <p:cNvSpPr/>
            <p:nvPr/>
          </p:nvSpPr>
          <p:spPr>
            <a:xfrm>
              <a:off x="2870201" y="3664215"/>
              <a:ext cx="12954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/>
                <a:t>Consumer-3</a:t>
              </a:r>
              <a:endParaRPr kumimoji="1" lang="zh-CN" altLang="en-US" sz="2400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5646418" y="7095066"/>
            <a:ext cx="3031068" cy="1557868"/>
            <a:chOff x="2734733" y="3547533"/>
            <a:chExt cx="1515534" cy="778934"/>
          </a:xfrm>
        </p:grpSpPr>
        <p:sp>
          <p:nvSpPr>
            <p:cNvPr id="24" name="矩形 23"/>
            <p:cNvSpPr/>
            <p:nvPr/>
          </p:nvSpPr>
          <p:spPr>
            <a:xfrm>
              <a:off x="2734733" y="3547533"/>
              <a:ext cx="1515534" cy="77893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kumimoji="1" lang="en-US" altLang="zh-CN" sz="2400"/>
                <a:t>Group-4</a:t>
              </a:r>
              <a:endParaRPr kumimoji="1" lang="zh-CN" altLang="en-US" sz="2400"/>
            </a:p>
          </p:txBody>
        </p:sp>
        <p:sp>
          <p:nvSpPr>
            <p:cNvPr id="25" name="矩形 24"/>
            <p:cNvSpPr/>
            <p:nvPr/>
          </p:nvSpPr>
          <p:spPr>
            <a:xfrm>
              <a:off x="2870201" y="3664215"/>
              <a:ext cx="12954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/>
                <a:t>Consumer-4</a:t>
              </a:r>
              <a:endParaRPr kumimoji="1" lang="zh-CN" altLang="en-US" sz="2400"/>
            </a:p>
          </p:txBody>
        </p:sp>
      </p:grpSp>
      <p:cxnSp>
        <p:nvCxnSpPr>
          <p:cNvPr id="27" name="直线箭头连接符 26"/>
          <p:cNvCxnSpPr>
            <a:stCxn id="6" idx="2"/>
            <a:endCxn id="8" idx="0"/>
          </p:cNvCxnSpPr>
          <p:nvPr/>
        </p:nvCxnSpPr>
        <p:spPr>
          <a:xfrm flipH="1">
            <a:off x="6239936" y="5719764"/>
            <a:ext cx="3996264" cy="1608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箭头连接符 28"/>
          <p:cNvCxnSpPr>
            <a:stCxn id="6" idx="2"/>
            <a:endCxn id="18" idx="0"/>
          </p:cNvCxnSpPr>
          <p:nvPr/>
        </p:nvCxnSpPr>
        <p:spPr>
          <a:xfrm flipH="1">
            <a:off x="9846740" y="5719764"/>
            <a:ext cx="389460" cy="137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/>
          <p:cNvCxnSpPr>
            <a:stCxn id="6" idx="2"/>
            <a:endCxn id="21" idx="0"/>
          </p:cNvCxnSpPr>
          <p:nvPr/>
        </p:nvCxnSpPr>
        <p:spPr>
          <a:xfrm>
            <a:off x="10236200" y="5719764"/>
            <a:ext cx="3268146" cy="137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箭头连接符 32"/>
          <p:cNvCxnSpPr>
            <a:stCxn id="6" idx="2"/>
            <a:endCxn id="24" idx="0"/>
          </p:cNvCxnSpPr>
          <p:nvPr/>
        </p:nvCxnSpPr>
        <p:spPr>
          <a:xfrm>
            <a:off x="10236200" y="5719764"/>
            <a:ext cx="6925752" cy="137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>
            <a:stCxn id="7" idx="2"/>
            <a:endCxn id="8" idx="0"/>
          </p:cNvCxnSpPr>
          <p:nvPr/>
        </p:nvCxnSpPr>
        <p:spPr>
          <a:xfrm flipH="1">
            <a:off x="6239936" y="5719764"/>
            <a:ext cx="6316144" cy="1608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/>
          <p:cNvCxnSpPr>
            <a:stCxn id="7" idx="2"/>
            <a:endCxn id="18" idx="0"/>
          </p:cNvCxnSpPr>
          <p:nvPr/>
        </p:nvCxnSpPr>
        <p:spPr>
          <a:xfrm flipH="1">
            <a:off x="9846740" y="5719764"/>
            <a:ext cx="2709340" cy="137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/>
          <p:cNvCxnSpPr>
            <a:stCxn id="7" idx="2"/>
            <a:endCxn id="21" idx="0"/>
          </p:cNvCxnSpPr>
          <p:nvPr/>
        </p:nvCxnSpPr>
        <p:spPr>
          <a:xfrm>
            <a:off x="12556080" y="5719764"/>
            <a:ext cx="948266" cy="137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箭头连接符 40"/>
          <p:cNvCxnSpPr>
            <a:stCxn id="7" idx="2"/>
            <a:endCxn id="24" idx="0"/>
          </p:cNvCxnSpPr>
          <p:nvPr/>
        </p:nvCxnSpPr>
        <p:spPr>
          <a:xfrm>
            <a:off x="12556080" y="5719764"/>
            <a:ext cx="4605872" cy="1375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点对点（一对一）</a:t>
            </a:r>
            <a:br>
              <a:rPr kumimoji="1" lang="en-US" altLang="zh-CN" sz="4000"/>
            </a:br>
            <a:br>
              <a:rPr kumimoji="1" lang="en-US" altLang="zh-CN" sz="4000"/>
            </a:br>
            <a:r>
              <a:rPr kumimoji="1" lang="zh-CN" altLang="en-US" sz="4000"/>
              <a:t>所有消费者都属于同一个消费者组</a:t>
            </a:r>
            <a:endParaRPr kumimoji="1" lang="zh-CN" altLang="en-US" sz="4000"/>
          </a:p>
        </p:txBody>
      </p:sp>
      <p:sp>
        <p:nvSpPr>
          <p:cNvPr id="6" name="矩形 5"/>
          <p:cNvSpPr/>
          <p:nvPr/>
        </p:nvSpPr>
        <p:spPr>
          <a:xfrm>
            <a:off x="9668932" y="4957764"/>
            <a:ext cx="1134534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P1</a:t>
            </a:r>
            <a:endParaRPr kumimoji="1" lang="zh-CN" altLang="en-US" sz="2800"/>
          </a:p>
        </p:txBody>
      </p:sp>
      <p:sp>
        <p:nvSpPr>
          <p:cNvPr id="7" name="矩形 6"/>
          <p:cNvSpPr/>
          <p:nvPr/>
        </p:nvSpPr>
        <p:spPr>
          <a:xfrm>
            <a:off x="11988812" y="4957764"/>
            <a:ext cx="1134534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P2</a:t>
            </a:r>
            <a:endParaRPr kumimoji="1" lang="zh-CN" altLang="en-US" sz="2800"/>
          </a:p>
        </p:txBody>
      </p:sp>
      <p:sp>
        <p:nvSpPr>
          <p:cNvPr id="15" name="矩形 14"/>
          <p:cNvSpPr/>
          <p:nvPr/>
        </p:nvSpPr>
        <p:spPr>
          <a:xfrm>
            <a:off x="4673600" y="7095066"/>
            <a:ext cx="18288000" cy="15578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kumimoji="1" lang="en-US" altLang="zh-CN" sz="2400"/>
              <a:t>Group-1</a:t>
            </a:r>
            <a:endParaRPr kumimoji="1"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5249346" y="7328430"/>
            <a:ext cx="2590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Consumer-1</a:t>
            </a:r>
            <a:endParaRPr kumimoji="1" lang="zh-CN" altLang="en-US" sz="2400"/>
          </a:p>
        </p:txBody>
      </p:sp>
      <p:sp>
        <p:nvSpPr>
          <p:cNvPr id="19" name="矩形 18"/>
          <p:cNvSpPr/>
          <p:nvPr/>
        </p:nvSpPr>
        <p:spPr>
          <a:xfrm>
            <a:off x="10073930" y="7328430"/>
            <a:ext cx="2590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Consumer-2</a:t>
            </a:r>
            <a:endParaRPr kumimoji="1" lang="zh-CN" altLang="en-US" sz="2400"/>
          </a:p>
        </p:txBody>
      </p:sp>
      <p:sp>
        <p:nvSpPr>
          <p:cNvPr id="22" name="矩形 21"/>
          <p:cNvSpPr/>
          <p:nvPr/>
        </p:nvSpPr>
        <p:spPr>
          <a:xfrm>
            <a:off x="14898514" y="7328430"/>
            <a:ext cx="2590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Consumer-3</a:t>
            </a:r>
            <a:endParaRPr kumimoji="1" lang="zh-CN" altLang="en-US" sz="2400"/>
          </a:p>
        </p:txBody>
      </p:sp>
      <p:sp>
        <p:nvSpPr>
          <p:cNvPr id="26" name="矩形 25"/>
          <p:cNvSpPr/>
          <p:nvPr/>
        </p:nvSpPr>
        <p:spPr>
          <a:xfrm>
            <a:off x="7349052" y="4957764"/>
            <a:ext cx="1134534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P0</a:t>
            </a:r>
            <a:endParaRPr kumimoji="1" lang="zh-CN" altLang="en-US" sz="2800"/>
          </a:p>
        </p:txBody>
      </p:sp>
      <p:sp>
        <p:nvSpPr>
          <p:cNvPr id="28" name="矩形 27"/>
          <p:cNvSpPr/>
          <p:nvPr/>
        </p:nvSpPr>
        <p:spPr>
          <a:xfrm>
            <a:off x="14308692" y="4964380"/>
            <a:ext cx="1134534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P3</a:t>
            </a:r>
            <a:endParaRPr kumimoji="1" lang="zh-CN" altLang="en-US" sz="2800"/>
          </a:p>
        </p:txBody>
      </p:sp>
      <p:cxnSp>
        <p:nvCxnSpPr>
          <p:cNvPr id="4" name="直线箭头连接符 3"/>
          <p:cNvCxnSpPr>
            <a:stCxn id="26" idx="2"/>
            <a:endCxn id="8" idx="0"/>
          </p:cNvCxnSpPr>
          <p:nvPr/>
        </p:nvCxnSpPr>
        <p:spPr>
          <a:xfrm flipH="1">
            <a:off x="6544746" y="5719764"/>
            <a:ext cx="1371574" cy="1608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箭头连接符 10"/>
          <p:cNvCxnSpPr>
            <a:stCxn id="6" idx="2"/>
            <a:endCxn id="19" idx="0"/>
          </p:cNvCxnSpPr>
          <p:nvPr/>
        </p:nvCxnSpPr>
        <p:spPr>
          <a:xfrm>
            <a:off x="10236200" y="5719764"/>
            <a:ext cx="1133130" cy="1608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/>
          <p:cNvCxnSpPr>
            <a:stCxn id="7" idx="2"/>
            <a:endCxn id="22" idx="0"/>
          </p:cNvCxnSpPr>
          <p:nvPr/>
        </p:nvCxnSpPr>
        <p:spPr>
          <a:xfrm>
            <a:off x="12556080" y="5719764"/>
            <a:ext cx="3637834" cy="1608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/>
          <p:cNvCxnSpPr/>
          <p:nvPr/>
        </p:nvCxnSpPr>
        <p:spPr>
          <a:xfrm flipH="1">
            <a:off x="11692478" y="5719764"/>
            <a:ext cx="3183480" cy="1592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19723100" y="7328430"/>
            <a:ext cx="2590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Consumer-4</a:t>
            </a:r>
            <a:endParaRPr kumimoji="1" lang="zh-CN" altLang="en-US" sz="2400"/>
          </a:p>
        </p:txBody>
      </p:sp>
      <p:cxnSp>
        <p:nvCxnSpPr>
          <p:cNvPr id="38" name="直线箭头连接符 37"/>
          <p:cNvCxnSpPr>
            <a:endCxn id="40" idx="0"/>
          </p:cNvCxnSpPr>
          <p:nvPr/>
        </p:nvCxnSpPr>
        <p:spPr>
          <a:xfrm>
            <a:off x="14875958" y="5719764"/>
            <a:ext cx="6142542" cy="1608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>
            <a:stCxn id="6" idx="2"/>
          </p:cNvCxnSpPr>
          <p:nvPr/>
        </p:nvCxnSpPr>
        <p:spPr>
          <a:xfrm flipH="1">
            <a:off x="6752492" y="5719764"/>
            <a:ext cx="3483708" cy="1592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40" grpId="1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分区与消息顺序</a:t>
            </a:r>
            <a:endParaRPr kumimoji="1" lang="zh-CN" altLang="en-US" sz="4000"/>
          </a:p>
        </p:txBody>
      </p:sp>
      <p:sp>
        <p:nvSpPr>
          <p:cNvPr id="3" name="矩形 2"/>
          <p:cNvSpPr/>
          <p:nvPr/>
        </p:nvSpPr>
        <p:spPr>
          <a:xfrm>
            <a:off x="6008914" y="3737986"/>
            <a:ext cx="2813538" cy="122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Producer-1</a:t>
            </a:r>
            <a:endParaRPr kumimoji="1" lang="zh-CN" altLang="en-US" sz="2800"/>
          </a:p>
        </p:txBody>
      </p:sp>
      <p:sp>
        <p:nvSpPr>
          <p:cNvPr id="20" name="矩形 19"/>
          <p:cNvSpPr/>
          <p:nvPr/>
        </p:nvSpPr>
        <p:spPr>
          <a:xfrm>
            <a:off x="11383946" y="3737986"/>
            <a:ext cx="2813538" cy="122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Producer-2</a:t>
            </a:r>
            <a:endParaRPr kumimoji="1" lang="zh-CN" altLang="en-US" sz="2800"/>
          </a:p>
        </p:txBody>
      </p:sp>
      <p:sp>
        <p:nvSpPr>
          <p:cNvPr id="5" name="矩形 4"/>
          <p:cNvSpPr/>
          <p:nvPr/>
        </p:nvSpPr>
        <p:spPr>
          <a:xfrm>
            <a:off x="3537020" y="7415684"/>
            <a:ext cx="5285432" cy="1386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kumimoji="1" lang="en-US" altLang="zh-CN" sz="2800"/>
              <a:t>Partition-0</a:t>
            </a:r>
            <a:endParaRPr kumimoji="1" lang="zh-CN" altLang="en-US" sz="2800"/>
          </a:p>
        </p:txBody>
      </p:sp>
      <p:sp>
        <p:nvSpPr>
          <p:cNvPr id="21" name="矩形 20"/>
          <p:cNvSpPr/>
          <p:nvPr/>
        </p:nvSpPr>
        <p:spPr>
          <a:xfrm>
            <a:off x="11383946" y="7415684"/>
            <a:ext cx="5285432" cy="1386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kumimoji="1" lang="en-US" altLang="zh-CN" sz="2800"/>
              <a:t>Partition-1</a:t>
            </a:r>
            <a:endParaRPr kumimoji="1" lang="zh-CN" altLang="en-US" sz="2800"/>
          </a:p>
        </p:txBody>
      </p:sp>
      <p:sp>
        <p:nvSpPr>
          <p:cNvPr id="9" name="矩形 8"/>
          <p:cNvSpPr/>
          <p:nvPr/>
        </p:nvSpPr>
        <p:spPr>
          <a:xfrm>
            <a:off x="3707004" y="7445826"/>
            <a:ext cx="1004836" cy="623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M1</a:t>
            </a:r>
            <a:endParaRPr kumimoji="1" lang="zh-CN" altLang="en-US" sz="2400"/>
          </a:p>
        </p:txBody>
      </p:sp>
      <p:sp>
        <p:nvSpPr>
          <p:cNvPr id="23" name="矩形 22"/>
          <p:cNvSpPr/>
          <p:nvPr/>
        </p:nvSpPr>
        <p:spPr>
          <a:xfrm>
            <a:off x="4855028" y="7445826"/>
            <a:ext cx="1004836" cy="623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M2</a:t>
            </a:r>
            <a:endParaRPr kumimoji="1" lang="zh-CN" altLang="en-US" sz="2400"/>
          </a:p>
        </p:txBody>
      </p:sp>
      <p:sp>
        <p:nvSpPr>
          <p:cNvPr id="24" name="矩形 23"/>
          <p:cNvSpPr/>
          <p:nvPr/>
        </p:nvSpPr>
        <p:spPr>
          <a:xfrm>
            <a:off x="6003052" y="7441288"/>
            <a:ext cx="1004836" cy="623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M3</a:t>
            </a:r>
            <a:endParaRPr kumimoji="1" lang="zh-CN" altLang="en-US" sz="2400"/>
          </a:p>
        </p:txBody>
      </p:sp>
      <p:sp>
        <p:nvSpPr>
          <p:cNvPr id="25" name="矩形 24"/>
          <p:cNvSpPr/>
          <p:nvPr/>
        </p:nvSpPr>
        <p:spPr>
          <a:xfrm>
            <a:off x="11689582" y="7471436"/>
            <a:ext cx="1004836" cy="623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M4</a:t>
            </a:r>
            <a:endParaRPr kumimoji="1" lang="zh-CN" altLang="en-US" sz="2400"/>
          </a:p>
        </p:txBody>
      </p:sp>
      <p:cxnSp>
        <p:nvCxnSpPr>
          <p:cNvPr id="12" name="直线箭头连接符 11"/>
          <p:cNvCxnSpPr>
            <a:stCxn id="3" idx="2"/>
            <a:endCxn id="9" idx="0"/>
          </p:cNvCxnSpPr>
          <p:nvPr/>
        </p:nvCxnSpPr>
        <p:spPr>
          <a:xfrm flipH="1">
            <a:off x="4209422" y="4963886"/>
            <a:ext cx="3206262" cy="2481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>
            <a:stCxn id="3" idx="2"/>
            <a:endCxn id="23" idx="0"/>
          </p:cNvCxnSpPr>
          <p:nvPr/>
        </p:nvCxnSpPr>
        <p:spPr>
          <a:xfrm flipH="1">
            <a:off x="5357446" y="4963886"/>
            <a:ext cx="2058238" cy="2481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/>
          <p:cNvCxnSpPr>
            <a:stCxn id="20" idx="2"/>
            <a:endCxn id="24" idx="0"/>
          </p:cNvCxnSpPr>
          <p:nvPr/>
        </p:nvCxnSpPr>
        <p:spPr>
          <a:xfrm flipH="1">
            <a:off x="6505470" y="4963886"/>
            <a:ext cx="6285246" cy="2477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箭头连接符 32"/>
          <p:cNvCxnSpPr>
            <a:stCxn id="20" idx="2"/>
          </p:cNvCxnSpPr>
          <p:nvPr/>
        </p:nvCxnSpPr>
        <p:spPr>
          <a:xfrm flipH="1">
            <a:off x="12192004" y="4963886"/>
            <a:ext cx="598712" cy="24517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3175280" y="10691446"/>
            <a:ext cx="1152398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同一个生产者发送到同一分区的消息，先发送的</a:t>
            </a:r>
            <a:r>
              <a:rPr kumimoji="1" lang="en-US" altLang="zh-CN" sz="2800"/>
              <a:t>offset</a:t>
            </a:r>
            <a:r>
              <a:rPr kumimoji="1" lang="zh-CN" altLang="en-US" sz="2800"/>
              <a:t>比后发送的</a:t>
            </a:r>
            <a:r>
              <a:rPr kumimoji="1" lang="en-US" altLang="zh-CN" sz="2800"/>
              <a:t>offset</a:t>
            </a:r>
            <a:r>
              <a:rPr kumimoji="1" lang="zh-CN" altLang="en-US" sz="2800"/>
              <a:t>小</a:t>
            </a:r>
            <a:endParaRPr kumimoji="1" lang="en-US" altLang="zh-CN" sz="2800"/>
          </a:p>
          <a:p>
            <a:r>
              <a:rPr kumimoji="1" lang="zh-CN" altLang="en-US" sz="2800"/>
              <a:t>同一个生产者发送到不同分区的消息，消息顺序无法保证</a:t>
            </a:r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23" grpId="0" bldLvl="0" animBg="1"/>
      <p:bldP spid="24" grpId="0" bldLvl="0" animBg="1"/>
      <p:bldP spid="25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分区与消费顺序</a:t>
            </a:r>
            <a:endParaRPr kumimoji="1" lang="zh-CN" altLang="en-US" sz="4000"/>
          </a:p>
        </p:txBody>
      </p:sp>
      <p:sp>
        <p:nvSpPr>
          <p:cNvPr id="3" name="矩形 2"/>
          <p:cNvSpPr/>
          <p:nvPr/>
        </p:nvSpPr>
        <p:spPr>
          <a:xfrm>
            <a:off x="6008914" y="3737986"/>
            <a:ext cx="2813538" cy="122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Producer-1</a:t>
            </a:r>
            <a:endParaRPr kumimoji="1" lang="zh-CN" altLang="en-US" sz="2800"/>
          </a:p>
        </p:txBody>
      </p:sp>
      <p:sp>
        <p:nvSpPr>
          <p:cNvPr id="20" name="矩形 19"/>
          <p:cNvSpPr/>
          <p:nvPr/>
        </p:nvSpPr>
        <p:spPr>
          <a:xfrm>
            <a:off x="11383946" y="3737986"/>
            <a:ext cx="2813538" cy="1225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Producer-2</a:t>
            </a:r>
            <a:endParaRPr kumimoji="1" lang="zh-CN" altLang="en-US" sz="2800"/>
          </a:p>
        </p:txBody>
      </p:sp>
      <p:sp>
        <p:nvSpPr>
          <p:cNvPr id="5" name="矩形 4"/>
          <p:cNvSpPr/>
          <p:nvPr/>
        </p:nvSpPr>
        <p:spPr>
          <a:xfrm>
            <a:off x="3537020" y="7415684"/>
            <a:ext cx="5285432" cy="1386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kumimoji="1" lang="en-US" altLang="zh-CN" sz="2800"/>
              <a:t>Partition-0</a:t>
            </a:r>
            <a:endParaRPr kumimoji="1" lang="zh-CN" altLang="en-US" sz="2800"/>
          </a:p>
        </p:txBody>
      </p:sp>
      <p:sp>
        <p:nvSpPr>
          <p:cNvPr id="21" name="矩形 20"/>
          <p:cNvSpPr/>
          <p:nvPr/>
        </p:nvSpPr>
        <p:spPr>
          <a:xfrm>
            <a:off x="11383946" y="7415684"/>
            <a:ext cx="5285432" cy="13866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kumimoji="1" lang="en-US" altLang="zh-CN" sz="2800"/>
              <a:t>Partition-1</a:t>
            </a:r>
            <a:endParaRPr kumimoji="1" lang="zh-CN" altLang="en-US" sz="2800"/>
          </a:p>
        </p:txBody>
      </p:sp>
      <p:sp>
        <p:nvSpPr>
          <p:cNvPr id="9" name="矩形 8"/>
          <p:cNvSpPr/>
          <p:nvPr/>
        </p:nvSpPr>
        <p:spPr>
          <a:xfrm>
            <a:off x="3707004" y="7445826"/>
            <a:ext cx="1004836" cy="623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M1</a:t>
            </a:r>
            <a:endParaRPr kumimoji="1" lang="zh-CN" altLang="en-US" sz="2400"/>
          </a:p>
        </p:txBody>
      </p:sp>
      <p:sp>
        <p:nvSpPr>
          <p:cNvPr id="23" name="矩形 22"/>
          <p:cNvSpPr/>
          <p:nvPr/>
        </p:nvSpPr>
        <p:spPr>
          <a:xfrm>
            <a:off x="4855028" y="7445826"/>
            <a:ext cx="1004836" cy="623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M2</a:t>
            </a:r>
            <a:endParaRPr kumimoji="1" lang="zh-CN" altLang="en-US" sz="2400"/>
          </a:p>
        </p:txBody>
      </p:sp>
      <p:sp>
        <p:nvSpPr>
          <p:cNvPr id="24" name="矩形 23"/>
          <p:cNvSpPr/>
          <p:nvPr/>
        </p:nvSpPr>
        <p:spPr>
          <a:xfrm>
            <a:off x="6003052" y="7441288"/>
            <a:ext cx="1004836" cy="623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M3</a:t>
            </a:r>
            <a:endParaRPr kumimoji="1" lang="zh-CN" altLang="en-US" sz="2400"/>
          </a:p>
        </p:txBody>
      </p:sp>
      <p:sp>
        <p:nvSpPr>
          <p:cNvPr id="25" name="矩形 24"/>
          <p:cNvSpPr/>
          <p:nvPr/>
        </p:nvSpPr>
        <p:spPr>
          <a:xfrm>
            <a:off x="11689582" y="7471436"/>
            <a:ext cx="1004836" cy="62300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400"/>
              <a:t>M4</a:t>
            </a:r>
            <a:endParaRPr kumimoji="1" lang="zh-CN" altLang="en-US" sz="2400"/>
          </a:p>
        </p:txBody>
      </p:sp>
      <p:cxnSp>
        <p:nvCxnSpPr>
          <p:cNvPr id="12" name="直线箭头连接符 11"/>
          <p:cNvCxnSpPr>
            <a:stCxn id="3" idx="2"/>
            <a:endCxn id="9" idx="0"/>
          </p:cNvCxnSpPr>
          <p:nvPr/>
        </p:nvCxnSpPr>
        <p:spPr>
          <a:xfrm flipH="1">
            <a:off x="4209422" y="4963886"/>
            <a:ext cx="3206262" cy="2481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>
            <a:stCxn id="3" idx="2"/>
            <a:endCxn id="23" idx="0"/>
          </p:cNvCxnSpPr>
          <p:nvPr/>
        </p:nvCxnSpPr>
        <p:spPr>
          <a:xfrm flipH="1">
            <a:off x="5357446" y="4963886"/>
            <a:ext cx="2058238" cy="2481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/>
          <p:cNvCxnSpPr>
            <a:stCxn id="20" idx="2"/>
            <a:endCxn id="24" idx="0"/>
          </p:cNvCxnSpPr>
          <p:nvPr/>
        </p:nvCxnSpPr>
        <p:spPr>
          <a:xfrm flipH="1">
            <a:off x="6505470" y="4963886"/>
            <a:ext cx="6285246" cy="2477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箭头连接符 32"/>
          <p:cNvCxnSpPr>
            <a:stCxn id="20" idx="2"/>
          </p:cNvCxnSpPr>
          <p:nvPr/>
        </p:nvCxnSpPr>
        <p:spPr>
          <a:xfrm flipH="1">
            <a:off x="12192004" y="4963886"/>
            <a:ext cx="598712" cy="24517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3074794" y="11796764"/>
            <a:ext cx="962660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消费者按照消息在分区里的存放顺序进行消费的</a:t>
            </a:r>
            <a:endParaRPr kumimoji="1" lang="en-US" altLang="zh-CN" sz="2800"/>
          </a:p>
          <a:p>
            <a:r>
              <a:rPr kumimoji="1" lang="en-US" altLang="zh-CN" sz="2800"/>
              <a:t>Kafka</a:t>
            </a:r>
            <a:r>
              <a:rPr kumimoji="1" lang="zh-CN" altLang="en-US" sz="2800"/>
              <a:t>只保证分区内的消息顺序，不能保证分区间的消息顺序</a:t>
            </a:r>
            <a:endParaRPr kumimoji="1" lang="zh-CN" altLang="en-US" sz="2800"/>
          </a:p>
        </p:txBody>
      </p:sp>
      <p:grpSp>
        <p:nvGrpSpPr>
          <p:cNvPr id="18" name="组合 17"/>
          <p:cNvGrpSpPr/>
          <p:nvPr/>
        </p:nvGrpSpPr>
        <p:grpSpPr>
          <a:xfrm>
            <a:off x="13124914" y="10248590"/>
            <a:ext cx="3031068" cy="1557868"/>
            <a:chOff x="2734733" y="3547533"/>
            <a:chExt cx="1515534" cy="778934"/>
          </a:xfrm>
        </p:grpSpPr>
        <p:sp>
          <p:nvSpPr>
            <p:cNvPr id="19" name="矩形 18"/>
            <p:cNvSpPr/>
            <p:nvPr/>
          </p:nvSpPr>
          <p:spPr>
            <a:xfrm>
              <a:off x="2734733" y="3547533"/>
              <a:ext cx="1515534" cy="77893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kumimoji="1" lang="en-US" altLang="zh-CN" sz="2400"/>
                <a:t>Group-2</a:t>
              </a:r>
              <a:endParaRPr kumimoji="1" lang="zh-CN" altLang="en-US" sz="2400"/>
            </a:p>
          </p:txBody>
        </p:sp>
        <p:sp>
          <p:nvSpPr>
            <p:cNvPr id="22" name="矩形 21"/>
            <p:cNvSpPr/>
            <p:nvPr/>
          </p:nvSpPr>
          <p:spPr>
            <a:xfrm>
              <a:off x="2870201" y="3664215"/>
              <a:ext cx="12954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/>
                <a:t>Consumer-2</a:t>
              </a:r>
              <a:endParaRPr kumimoji="1" lang="zh-CN" altLang="en-US" sz="2400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969002" y="10189772"/>
            <a:ext cx="3031068" cy="1557868"/>
            <a:chOff x="2734733" y="3547533"/>
            <a:chExt cx="1515534" cy="778934"/>
          </a:xfrm>
        </p:grpSpPr>
        <p:sp>
          <p:nvSpPr>
            <p:cNvPr id="27" name="矩形 26"/>
            <p:cNvSpPr/>
            <p:nvPr/>
          </p:nvSpPr>
          <p:spPr>
            <a:xfrm>
              <a:off x="2734733" y="3547533"/>
              <a:ext cx="1515534" cy="77893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r>
                <a:rPr kumimoji="1" lang="en-US" altLang="zh-CN" sz="2400"/>
                <a:t>Group-1</a:t>
              </a:r>
              <a:endParaRPr kumimoji="1" lang="zh-CN" altLang="en-US" sz="240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870201" y="3664215"/>
              <a:ext cx="1295400" cy="3810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2400"/>
                <a:t>Consumer-1</a:t>
              </a:r>
              <a:endParaRPr kumimoji="1" lang="zh-CN" altLang="en-US" sz="2400"/>
            </a:p>
          </p:txBody>
        </p:sp>
      </p:grpSp>
      <p:cxnSp>
        <p:nvCxnSpPr>
          <p:cNvPr id="13" name="直线箭头连接符 12"/>
          <p:cNvCxnSpPr>
            <a:endCxn id="28" idx="0"/>
          </p:cNvCxnSpPr>
          <p:nvPr/>
        </p:nvCxnSpPr>
        <p:spPr>
          <a:xfrm flipH="1">
            <a:off x="6535338" y="8109020"/>
            <a:ext cx="5656662" cy="23141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>
            <a:stCxn id="9" idx="2"/>
            <a:endCxn id="28" idx="0"/>
          </p:cNvCxnSpPr>
          <p:nvPr/>
        </p:nvCxnSpPr>
        <p:spPr>
          <a:xfrm>
            <a:off x="4209422" y="8068826"/>
            <a:ext cx="2325916" cy="23543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直线箭头连接符 28"/>
          <p:cNvCxnSpPr>
            <a:stCxn id="23" idx="2"/>
            <a:endCxn id="28" idx="0"/>
          </p:cNvCxnSpPr>
          <p:nvPr/>
        </p:nvCxnSpPr>
        <p:spPr>
          <a:xfrm>
            <a:off x="5357446" y="8068826"/>
            <a:ext cx="1177892" cy="23543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直线箭头连接符 31"/>
          <p:cNvCxnSpPr>
            <a:stCxn id="24" idx="2"/>
            <a:endCxn id="28" idx="0"/>
          </p:cNvCxnSpPr>
          <p:nvPr/>
        </p:nvCxnSpPr>
        <p:spPr>
          <a:xfrm>
            <a:off x="6505470" y="8064288"/>
            <a:ext cx="29868" cy="23588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>
            <a:stCxn id="9" idx="2"/>
            <a:endCxn id="22" idx="0"/>
          </p:cNvCxnSpPr>
          <p:nvPr/>
        </p:nvCxnSpPr>
        <p:spPr>
          <a:xfrm>
            <a:off x="4209422" y="8068826"/>
            <a:ext cx="10481828" cy="24131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8" name="直线箭头连接符 37"/>
          <p:cNvCxnSpPr>
            <a:endCxn id="22" idx="0"/>
          </p:cNvCxnSpPr>
          <p:nvPr/>
        </p:nvCxnSpPr>
        <p:spPr>
          <a:xfrm>
            <a:off x="5680342" y="8094430"/>
            <a:ext cx="9010908" cy="23875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直线箭头连接符 39"/>
          <p:cNvCxnSpPr>
            <a:endCxn id="22" idx="0"/>
          </p:cNvCxnSpPr>
          <p:nvPr/>
        </p:nvCxnSpPr>
        <p:spPr>
          <a:xfrm>
            <a:off x="6684096" y="8078872"/>
            <a:ext cx="8007154" cy="2403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7" name="直线箭头连接符 46"/>
          <p:cNvCxnSpPr>
            <a:endCxn id="22" idx="0"/>
          </p:cNvCxnSpPr>
          <p:nvPr/>
        </p:nvCxnSpPr>
        <p:spPr>
          <a:xfrm>
            <a:off x="12192000" y="8143560"/>
            <a:ext cx="2499250" cy="23383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3"/>
          <p:cNvSpPr/>
          <p:nvPr/>
        </p:nvSpPr>
        <p:spPr>
          <a:xfrm>
            <a:off x="5276500" y="1380450"/>
            <a:ext cx="13624500" cy="10955100"/>
          </a:xfrm>
          <a:prstGeom prst="roundRect">
            <a:avLst>
              <a:gd name="adj" fmla="val 1918"/>
            </a:avLst>
          </a:prstGeom>
          <a:solidFill>
            <a:srgbClr val="FFFFFF"/>
          </a:solidFill>
          <a:ln>
            <a:noFill/>
          </a:ln>
          <a:effectLst>
            <a:outerShdw blurRad="614363" dist="209550" dir="4080000" algn="bl" rotWithShape="0">
              <a:srgbClr val="000000">
                <a:alpha val="8000"/>
              </a:srgbClr>
            </a:outerShdw>
          </a:effectLst>
        </p:spPr>
        <p:txBody>
          <a:bodyPr spcFirstLastPara="1" wrap="square" lIns="457200" tIns="182875" rIns="457200" bIns="1828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700"/>
              </a:spcBef>
              <a:spcAft>
                <a:spcPts val="0"/>
              </a:spcAft>
              <a:buClr>
                <a:srgbClr val="231F20"/>
              </a:buClr>
              <a:buSzPts val="2900"/>
              <a:buFont typeface="Arial" panose="020B0604020202020204"/>
              <a:buNone/>
            </a:pPr>
            <a:endParaRPr sz="3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6" name="Google Shape;466;p73"/>
          <p:cNvSpPr/>
          <p:nvPr/>
        </p:nvSpPr>
        <p:spPr>
          <a:xfrm>
            <a:off x="5784112" y="2426045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7" name="Google Shape;467;p73"/>
          <p:cNvSpPr/>
          <p:nvPr/>
        </p:nvSpPr>
        <p:spPr>
          <a:xfrm>
            <a:off x="6055642" y="2629421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8" name="Google Shape;468;p73"/>
          <p:cNvSpPr/>
          <p:nvPr/>
        </p:nvSpPr>
        <p:spPr>
          <a:xfrm>
            <a:off x="7555554" y="2629421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9" name="Google Shape;469;p73"/>
          <p:cNvSpPr/>
          <p:nvPr/>
        </p:nvSpPr>
        <p:spPr>
          <a:xfrm>
            <a:off x="9055465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0" name="Google Shape;470;p73"/>
          <p:cNvSpPr/>
          <p:nvPr/>
        </p:nvSpPr>
        <p:spPr>
          <a:xfrm>
            <a:off x="10555377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1" name="Google Shape;471;p73"/>
          <p:cNvSpPr/>
          <p:nvPr/>
        </p:nvSpPr>
        <p:spPr>
          <a:xfrm>
            <a:off x="13790991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2" name="Google Shape;472;p73"/>
          <p:cNvSpPr/>
          <p:nvPr/>
        </p:nvSpPr>
        <p:spPr>
          <a:xfrm>
            <a:off x="15290903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3" name="Google Shape;473;p73"/>
          <p:cNvSpPr/>
          <p:nvPr/>
        </p:nvSpPr>
        <p:spPr>
          <a:xfrm>
            <a:off x="16790815" y="2629344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4" name="Google Shape;474;p73"/>
          <p:cNvSpPr txBox="1"/>
          <p:nvPr/>
        </p:nvSpPr>
        <p:spPr>
          <a:xfrm>
            <a:off x="10995624" y="1544750"/>
            <a:ext cx="2795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5" name="Google Shape;475;p73"/>
          <p:cNvSpPr/>
          <p:nvPr/>
        </p:nvSpPr>
        <p:spPr>
          <a:xfrm>
            <a:off x="12424678" y="3366729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6" name="Google Shape;476;p73"/>
          <p:cNvSpPr/>
          <p:nvPr/>
        </p:nvSpPr>
        <p:spPr>
          <a:xfrm>
            <a:off x="12732489" y="3366729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7" name="Google Shape;477;p73"/>
          <p:cNvSpPr/>
          <p:nvPr/>
        </p:nvSpPr>
        <p:spPr>
          <a:xfrm>
            <a:off x="13040300" y="3366729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8" name="Google Shape;478;p73"/>
          <p:cNvSpPr/>
          <p:nvPr/>
        </p:nvSpPr>
        <p:spPr>
          <a:xfrm>
            <a:off x="5784112" y="5718860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9" name="Google Shape;479;p73"/>
          <p:cNvSpPr/>
          <p:nvPr/>
        </p:nvSpPr>
        <p:spPr>
          <a:xfrm>
            <a:off x="6055642" y="5922237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0" name="Google Shape;480;p73"/>
          <p:cNvSpPr/>
          <p:nvPr/>
        </p:nvSpPr>
        <p:spPr>
          <a:xfrm>
            <a:off x="7555554" y="5922237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1" name="Google Shape;481;p73"/>
          <p:cNvSpPr/>
          <p:nvPr/>
        </p:nvSpPr>
        <p:spPr>
          <a:xfrm>
            <a:off x="9055465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2" name="Google Shape;482;p73"/>
          <p:cNvSpPr/>
          <p:nvPr/>
        </p:nvSpPr>
        <p:spPr>
          <a:xfrm>
            <a:off x="10555377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3" name="Google Shape;483;p73"/>
          <p:cNvSpPr/>
          <p:nvPr/>
        </p:nvSpPr>
        <p:spPr>
          <a:xfrm>
            <a:off x="13790991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4" name="Google Shape;484;p73"/>
          <p:cNvSpPr/>
          <p:nvPr/>
        </p:nvSpPr>
        <p:spPr>
          <a:xfrm>
            <a:off x="15290903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5" name="Google Shape;485;p73"/>
          <p:cNvSpPr/>
          <p:nvPr/>
        </p:nvSpPr>
        <p:spPr>
          <a:xfrm>
            <a:off x="16790815" y="592216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6" name="Google Shape;486;p73"/>
          <p:cNvSpPr txBox="1"/>
          <p:nvPr/>
        </p:nvSpPr>
        <p:spPr>
          <a:xfrm>
            <a:off x="10995635" y="4837570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1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7" name="Google Shape;487;p73"/>
          <p:cNvSpPr/>
          <p:nvPr/>
        </p:nvSpPr>
        <p:spPr>
          <a:xfrm>
            <a:off x="12424678" y="6659544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8" name="Google Shape;488;p73"/>
          <p:cNvSpPr/>
          <p:nvPr/>
        </p:nvSpPr>
        <p:spPr>
          <a:xfrm>
            <a:off x="12732489" y="6659544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89" name="Google Shape;489;p73"/>
          <p:cNvSpPr/>
          <p:nvPr/>
        </p:nvSpPr>
        <p:spPr>
          <a:xfrm>
            <a:off x="13040300" y="6659544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0" name="Google Shape;490;p73"/>
          <p:cNvSpPr/>
          <p:nvPr/>
        </p:nvSpPr>
        <p:spPr>
          <a:xfrm>
            <a:off x="5784112" y="9011676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1" name="Google Shape;491;p73"/>
          <p:cNvSpPr/>
          <p:nvPr/>
        </p:nvSpPr>
        <p:spPr>
          <a:xfrm>
            <a:off x="6055642" y="9215053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2" name="Google Shape;492;p73"/>
          <p:cNvSpPr/>
          <p:nvPr/>
        </p:nvSpPr>
        <p:spPr>
          <a:xfrm>
            <a:off x="7555554" y="9215053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3" name="Google Shape;493;p73"/>
          <p:cNvSpPr/>
          <p:nvPr/>
        </p:nvSpPr>
        <p:spPr>
          <a:xfrm>
            <a:off x="9055465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4" name="Google Shape;494;p73"/>
          <p:cNvSpPr/>
          <p:nvPr/>
        </p:nvSpPr>
        <p:spPr>
          <a:xfrm>
            <a:off x="10555377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5" name="Google Shape;495;p73"/>
          <p:cNvSpPr/>
          <p:nvPr/>
        </p:nvSpPr>
        <p:spPr>
          <a:xfrm>
            <a:off x="13790991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6" name="Google Shape;496;p73"/>
          <p:cNvSpPr/>
          <p:nvPr/>
        </p:nvSpPr>
        <p:spPr>
          <a:xfrm>
            <a:off x="15290903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7" name="Google Shape;497;p73"/>
          <p:cNvSpPr/>
          <p:nvPr/>
        </p:nvSpPr>
        <p:spPr>
          <a:xfrm>
            <a:off x="16790815" y="92149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8" name="Google Shape;498;p73"/>
          <p:cNvSpPr txBox="1"/>
          <p:nvPr/>
        </p:nvSpPr>
        <p:spPr>
          <a:xfrm>
            <a:off x="10995635" y="8130388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2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9" name="Google Shape;499;p73"/>
          <p:cNvSpPr/>
          <p:nvPr/>
        </p:nvSpPr>
        <p:spPr>
          <a:xfrm>
            <a:off x="12424678" y="9952360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00" name="Google Shape;500;p73"/>
          <p:cNvSpPr/>
          <p:nvPr/>
        </p:nvSpPr>
        <p:spPr>
          <a:xfrm>
            <a:off x="12732489" y="9952360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01" name="Google Shape;501;p73"/>
          <p:cNvSpPr/>
          <p:nvPr/>
        </p:nvSpPr>
        <p:spPr>
          <a:xfrm>
            <a:off x="13040300" y="9952360"/>
            <a:ext cx="203100" cy="203100"/>
          </a:xfrm>
          <a:prstGeom prst="ellipse">
            <a:avLst/>
          </a:prstGeom>
          <a:solidFill>
            <a:srgbClr val="0074A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02" name="Google Shape;502;p73"/>
          <p:cNvSpPr txBox="1"/>
          <p:nvPr/>
        </p:nvSpPr>
        <p:spPr>
          <a:xfrm>
            <a:off x="1390650" y="4985385"/>
            <a:ext cx="3576955" cy="2273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</a:t>
            </a:r>
            <a:endParaRPr lang="en-GB" sz="6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lang="en-US" altLang="en-GB" sz="6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6000" b="1">
                <a:solidFill>
                  <a:schemeClr val="dk1"/>
                </a:solidFill>
                <a:latin typeface="微软雅黑" charset="0"/>
                <a:ea typeface="微软雅黑" charset="0"/>
                <a:cs typeface="Montserrat"/>
                <a:sym typeface="Montserrat"/>
              </a:rPr>
              <a:t>分</a:t>
            </a:r>
            <a:r>
              <a:rPr lang="en-US" altLang="zh-CN" sz="6000" b="1">
                <a:solidFill>
                  <a:schemeClr val="dk1"/>
                </a:solidFill>
                <a:latin typeface="微软雅黑" charset="0"/>
                <a:ea typeface="微软雅黑" charset="0"/>
                <a:cs typeface="Montserrat"/>
                <a:sym typeface="Montserrat"/>
              </a:rPr>
              <a:t> </a:t>
            </a:r>
            <a:r>
              <a:rPr lang="zh-CN" altLang="en-US" sz="6000" b="1">
                <a:solidFill>
                  <a:schemeClr val="dk1"/>
                </a:solidFill>
                <a:latin typeface="微软雅黑" charset="0"/>
                <a:ea typeface="微软雅黑" charset="0"/>
                <a:cs typeface="Montserrat"/>
                <a:sym typeface="Montserrat"/>
              </a:rPr>
              <a:t>区</a:t>
            </a:r>
            <a:endParaRPr lang="zh-CN" altLang="en-US" sz="6000" b="1">
              <a:solidFill>
                <a:schemeClr val="dk1"/>
              </a:solidFill>
              <a:latin typeface="微软雅黑" charset="0"/>
              <a:ea typeface="微软雅黑" charset="0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758084" y="4421274"/>
            <a:ext cx="12214225" cy="181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/>
              <a:t>1.</a:t>
            </a:r>
            <a:r>
              <a:rPr kumimoji="1" lang="zh-CN" altLang="en-US" sz="2800"/>
              <a:t>设置一个分区，这样就可以保证所有消息的顺序，但是失去了拓展性和性能</a:t>
            </a:r>
            <a:endParaRPr kumimoji="1" lang="en-US" altLang="zh-CN" sz="2800"/>
          </a:p>
          <a:p>
            <a:endParaRPr kumimoji="1" lang="en-US" altLang="zh-CN" sz="2800"/>
          </a:p>
          <a:p>
            <a:endParaRPr kumimoji="1" lang="en-US" altLang="zh-CN" sz="2800"/>
          </a:p>
          <a:p>
            <a:r>
              <a:rPr kumimoji="1" lang="en-US" altLang="zh-CN" sz="2800"/>
              <a:t>2.</a:t>
            </a:r>
            <a:r>
              <a:rPr kumimoji="1" lang="zh-CN" altLang="en-US" sz="2800"/>
              <a:t>支持通过设置消息的</a:t>
            </a:r>
            <a:r>
              <a:rPr kumimoji="1" lang="en-US" altLang="zh-CN" sz="2800"/>
              <a:t>key,</a:t>
            </a:r>
            <a:r>
              <a:rPr kumimoji="1" lang="zh-CN" altLang="en-US" sz="2800"/>
              <a:t>相同</a:t>
            </a:r>
            <a:r>
              <a:rPr kumimoji="1" lang="en-US" altLang="zh-CN" sz="2800"/>
              <a:t>key</a:t>
            </a:r>
            <a:r>
              <a:rPr kumimoji="1" lang="zh-CN" altLang="en-US" sz="2800"/>
              <a:t>的消息会发送的同一个分区</a:t>
            </a:r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消息传递语义</a:t>
            </a:r>
            <a:endParaRPr kumimoji="1" lang="zh-CN" altLang="en-US" sz="4000"/>
          </a:p>
        </p:txBody>
      </p:sp>
      <p:sp>
        <p:nvSpPr>
          <p:cNvPr id="6" name="文本框 5"/>
          <p:cNvSpPr txBox="1"/>
          <p:nvPr/>
        </p:nvSpPr>
        <p:spPr>
          <a:xfrm>
            <a:off x="3758084" y="4421274"/>
            <a:ext cx="9072880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最多一次</a:t>
            </a:r>
            <a:r>
              <a:rPr kumimoji="1" lang="en-US" altLang="zh-CN" sz="2800"/>
              <a:t>——</a:t>
            </a:r>
            <a:r>
              <a:rPr kumimoji="1" lang="zh-CN" altLang="en-US" sz="2800"/>
              <a:t>消息可能会丢失，永远不重复发送</a:t>
            </a:r>
            <a:endParaRPr kumimoji="1" lang="en-US" altLang="zh-CN" sz="2800"/>
          </a:p>
          <a:p>
            <a:endParaRPr kumimoji="1" lang="en-US" altLang="zh-CN" sz="2800"/>
          </a:p>
          <a:p>
            <a:r>
              <a:rPr kumimoji="1" lang="zh-CN" altLang="en-US" sz="2800"/>
              <a:t>最少一次</a:t>
            </a:r>
            <a:r>
              <a:rPr kumimoji="1" lang="en-US" altLang="zh-CN" sz="2800"/>
              <a:t>——</a:t>
            </a:r>
            <a:r>
              <a:rPr kumimoji="1" lang="zh-CN" altLang="en-US" sz="2800"/>
              <a:t>消息不会丢失，但是可能会重复</a:t>
            </a:r>
            <a:endParaRPr kumimoji="1" lang="en-US" altLang="zh-CN" sz="2800"/>
          </a:p>
          <a:p>
            <a:endParaRPr kumimoji="1" lang="en-US" altLang="zh-CN" sz="2800"/>
          </a:p>
          <a:p>
            <a:r>
              <a:rPr kumimoji="1" lang="zh-CN" altLang="en-US" sz="2800"/>
              <a:t>精确一次</a:t>
            </a:r>
            <a:r>
              <a:rPr kumimoji="1" lang="en-US" altLang="zh-CN" sz="2800"/>
              <a:t>——</a:t>
            </a:r>
            <a:r>
              <a:rPr kumimoji="1" lang="zh-CN" altLang="en-US" sz="2800"/>
              <a:t>保证消息被传递到服务端且在服务端不重复</a:t>
            </a:r>
            <a:endParaRPr kumimoji="1" lang="zh-CN" altLang="en-US" sz="2800"/>
          </a:p>
        </p:txBody>
      </p:sp>
      <p:sp>
        <p:nvSpPr>
          <p:cNvPr id="3" name="文本框 2"/>
          <p:cNvSpPr txBox="1"/>
          <p:nvPr/>
        </p:nvSpPr>
        <p:spPr>
          <a:xfrm>
            <a:off x="1964266" y="10515600"/>
            <a:ext cx="5161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需要生产者和消费者共同来保证</a:t>
            </a:r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生产者</a:t>
            </a:r>
            <a:endParaRPr kumimoji="1" lang="zh-CN" altLang="en-US" sz="4000"/>
          </a:p>
        </p:txBody>
      </p:sp>
      <p:sp>
        <p:nvSpPr>
          <p:cNvPr id="3" name="矩形 2"/>
          <p:cNvSpPr/>
          <p:nvPr/>
        </p:nvSpPr>
        <p:spPr>
          <a:xfrm>
            <a:off x="3420534" y="5842000"/>
            <a:ext cx="2726266" cy="1253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Producer</a:t>
            </a:r>
            <a:endParaRPr kumimoji="1" lang="zh-CN" altLang="en-US" sz="2800"/>
          </a:p>
        </p:txBody>
      </p:sp>
      <p:sp>
        <p:nvSpPr>
          <p:cNvPr id="7" name="矩形 6"/>
          <p:cNvSpPr/>
          <p:nvPr/>
        </p:nvSpPr>
        <p:spPr>
          <a:xfrm>
            <a:off x="12479870" y="5842000"/>
            <a:ext cx="2726266" cy="1253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Broker</a:t>
            </a:r>
            <a:endParaRPr kumimoji="1" lang="zh-CN" altLang="en-US" sz="2800"/>
          </a:p>
        </p:txBody>
      </p:sp>
      <p:cxnSp>
        <p:nvCxnSpPr>
          <p:cNvPr id="8" name="直线箭头连接符 7"/>
          <p:cNvCxnSpPr/>
          <p:nvPr/>
        </p:nvCxnSpPr>
        <p:spPr>
          <a:xfrm>
            <a:off x="6146800" y="6248400"/>
            <a:ext cx="6333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/>
          <p:cNvCxnSpPr/>
          <p:nvPr/>
        </p:nvCxnSpPr>
        <p:spPr>
          <a:xfrm flipH="1">
            <a:off x="6146800" y="6824134"/>
            <a:ext cx="6333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乘 11"/>
          <p:cNvSpPr/>
          <p:nvPr/>
        </p:nvSpPr>
        <p:spPr>
          <a:xfrm>
            <a:off x="8382000" y="5909736"/>
            <a:ext cx="931334" cy="626532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/>
          </a:p>
        </p:txBody>
      </p:sp>
      <p:sp>
        <p:nvSpPr>
          <p:cNvPr id="13" name="乘 12"/>
          <p:cNvSpPr/>
          <p:nvPr/>
        </p:nvSpPr>
        <p:spPr>
          <a:xfrm>
            <a:off x="8390466" y="6510868"/>
            <a:ext cx="931334" cy="626532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2" grpId="1" bldLvl="0" animBg="1"/>
      <p:bldP spid="13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生产者（至少一次）</a:t>
            </a:r>
            <a:endParaRPr kumimoji="1" lang="zh-CN" altLang="en-US" sz="4000"/>
          </a:p>
        </p:txBody>
      </p:sp>
      <p:sp>
        <p:nvSpPr>
          <p:cNvPr id="3" name="矩形 2"/>
          <p:cNvSpPr/>
          <p:nvPr/>
        </p:nvSpPr>
        <p:spPr>
          <a:xfrm>
            <a:off x="4786880" y="4588936"/>
            <a:ext cx="2726266" cy="47442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zh-CN" sz="2800"/>
              <a:t>Broker</a:t>
            </a:r>
            <a:endParaRPr kumimoji="1" lang="zh-CN" altLang="en-US" sz="2800"/>
          </a:p>
        </p:txBody>
      </p:sp>
      <p:sp>
        <p:nvSpPr>
          <p:cNvPr id="7" name="矩形 6"/>
          <p:cNvSpPr/>
          <p:nvPr/>
        </p:nvSpPr>
        <p:spPr>
          <a:xfrm>
            <a:off x="13173552" y="6334528"/>
            <a:ext cx="2726266" cy="1253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Consumer</a:t>
            </a:r>
            <a:endParaRPr kumimoji="1" lang="zh-CN" altLang="en-US" sz="2800"/>
          </a:p>
        </p:txBody>
      </p:sp>
      <p:sp>
        <p:nvSpPr>
          <p:cNvPr id="4" name="矩形 3"/>
          <p:cNvSpPr/>
          <p:nvPr/>
        </p:nvSpPr>
        <p:spPr>
          <a:xfrm>
            <a:off x="5255172" y="5842000"/>
            <a:ext cx="1681656" cy="7164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Topic</a:t>
            </a:r>
            <a:endParaRPr kumimoji="1" lang="zh-CN" altLang="en-US" sz="2800"/>
          </a:p>
        </p:txBody>
      </p:sp>
      <p:sp>
        <p:nvSpPr>
          <p:cNvPr id="11" name="矩形 10"/>
          <p:cNvSpPr/>
          <p:nvPr/>
        </p:nvSpPr>
        <p:spPr>
          <a:xfrm>
            <a:off x="5255172" y="7625256"/>
            <a:ext cx="1681656" cy="7164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offset</a:t>
            </a:r>
            <a:endParaRPr kumimoji="1" lang="zh-CN" altLang="en-US" sz="2800"/>
          </a:p>
        </p:txBody>
      </p:sp>
      <p:cxnSp>
        <p:nvCxnSpPr>
          <p:cNvPr id="6" name="直线箭头连接符 5"/>
          <p:cNvCxnSpPr>
            <a:stCxn id="4" idx="3"/>
          </p:cNvCxnSpPr>
          <p:nvPr/>
        </p:nvCxnSpPr>
        <p:spPr>
          <a:xfrm>
            <a:off x="6936828" y="6200228"/>
            <a:ext cx="6236724" cy="4735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/>
          <p:nvPr/>
        </p:nvCxnSpPr>
        <p:spPr>
          <a:xfrm flipH="1">
            <a:off x="6934960" y="7276372"/>
            <a:ext cx="6238592" cy="7523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9132764" y="5656454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先读取消息</a:t>
            </a:r>
            <a:endParaRPr kumimoji="1" lang="zh-CN" altLang="en-US" sz="2800"/>
          </a:p>
        </p:txBody>
      </p:sp>
      <p:sp>
        <p:nvSpPr>
          <p:cNvPr id="17" name="文本框 16"/>
          <p:cNvSpPr txBox="1"/>
          <p:nvPr/>
        </p:nvSpPr>
        <p:spPr>
          <a:xfrm>
            <a:off x="9132764" y="7729474"/>
            <a:ext cx="2672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后提交消费位置</a:t>
            </a:r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生产者（至多一次）</a:t>
            </a:r>
            <a:endParaRPr kumimoji="1" lang="zh-CN" altLang="en-US" sz="4000"/>
          </a:p>
        </p:txBody>
      </p:sp>
      <p:sp>
        <p:nvSpPr>
          <p:cNvPr id="3" name="矩形 2"/>
          <p:cNvSpPr/>
          <p:nvPr/>
        </p:nvSpPr>
        <p:spPr>
          <a:xfrm>
            <a:off x="4786880" y="4588936"/>
            <a:ext cx="2726266" cy="47442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zh-CN" sz="2800"/>
              <a:t>Broker</a:t>
            </a:r>
            <a:endParaRPr kumimoji="1" lang="zh-CN" altLang="en-US" sz="2800"/>
          </a:p>
        </p:txBody>
      </p:sp>
      <p:sp>
        <p:nvSpPr>
          <p:cNvPr id="7" name="矩形 6"/>
          <p:cNvSpPr/>
          <p:nvPr/>
        </p:nvSpPr>
        <p:spPr>
          <a:xfrm>
            <a:off x="13173552" y="6334528"/>
            <a:ext cx="2726266" cy="12530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Consumer</a:t>
            </a:r>
            <a:endParaRPr kumimoji="1" lang="zh-CN" altLang="en-US" sz="2800"/>
          </a:p>
        </p:txBody>
      </p:sp>
      <p:sp>
        <p:nvSpPr>
          <p:cNvPr id="4" name="矩形 3"/>
          <p:cNvSpPr/>
          <p:nvPr/>
        </p:nvSpPr>
        <p:spPr>
          <a:xfrm>
            <a:off x="5255172" y="5842000"/>
            <a:ext cx="1681656" cy="7164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Topic</a:t>
            </a:r>
            <a:endParaRPr kumimoji="1" lang="zh-CN" altLang="en-US" sz="2800"/>
          </a:p>
        </p:txBody>
      </p:sp>
      <p:sp>
        <p:nvSpPr>
          <p:cNvPr id="11" name="矩形 10"/>
          <p:cNvSpPr/>
          <p:nvPr/>
        </p:nvSpPr>
        <p:spPr>
          <a:xfrm>
            <a:off x="5255172" y="7625256"/>
            <a:ext cx="1681656" cy="7164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offset</a:t>
            </a:r>
            <a:endParaRPr kumimoji="1" lang="zh-CN" altLang="en-US" sz="2800"/>
          </a:p>
        </p:txBody>
      </p:sp>
      <p:sp>
        <p:nvSpPr>
          <p:cNvPr id="16" name="文本框 15"/>
          <p:cNvSpPr txBox="1"/>
          <p:nvPr/>
        </p:nvSpPr>
        <p:spPr>
          <a:xfrm>
            <a:off x="9132764" y="5656454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再读取消息</a:t>
            </a:r>
            <a:endParaRPr kumimoji="1" lang="zh-CN" altLang="en-US" sz="2800"/>
          </a:p>
        </p:txBody>
      </p:sp>
      <p:sp>
        <p:nvSpPr>
          <p:cNvPr id="17" name="文本框 16"/>
          <p:cNvSpPr txBox="1"/>
          <p:nvPr/>
        </p:nvSpPr>
        <p:spPr>
          <a:xfrm>
            <a:off x="9132764" y="7729474"/>
            <a:ext cx="2672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先提交消费位置</a:t>
            </a:r>
            <a:endParaRPr kumimoji="1" lang="zh-CN" altLang="en-US" sz="2800"/>
          </a:p>
        </p:txBody>
      </p:sp>
      <p:cxnSp>
        <p:nvCxnSpPr>
          <p:cNvPr id="9" name="直线箭头连接符 8"/>
          <p:cNvCxnSpPr>
            <a:stCxn id="11" idx="3"/>
          </p:cNvCxnSpPr>
          <p:nvPr/>
        </p:nvCxnSpPr>
        <p:spPr>
          <a:xfrm flipV="1">
            <a:off x="6936828" y="7273158"/>
            <a:ext cx="6236724" cy="7103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/>
          <p:nvPr/>
        </p:nvCxnSpPr>
        <p:spPr>
          <a:xfrm flipH="1" flipV="1">
            <a:off x="6936828" y="6180082"/>
            <a:ext cx="6236724" cy="5255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4044950"/>
          </a:xfrm>
        </p:spPr>
        <p:txBody>
          <a:bodyPr>
            <a:normAutofit/>
          </a:bodyPr>
          <a:lstStyle/>
          <a:p>
            <a:r>
              <a:rPr kumimoji="1" lang="zh-CN" altLang="en-US" sz="4000"/>
              <a:t>精确一次</a:t>
            </a:r>
            <a:endParaRPr kumimoji="1" lang="zh-CN" altLang="en-US" sz="4000"/>
          </a:p>
        </p:txBody>
      </p:sp>
      <p:sp>
        <p:nvSpPr>
          <p:cNvPr id="6" name="文本框 5"/>
          <p:cNvSpPr txBox="1"/>
          <p:nvPr/>
        </p:nvSpPr>
        <p:spPr>
          <a:xfrm>
            <a:off x="3758084" y="4421274"/>
            <a:ext cx="58343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在</a:t>
            </a:r>
            <a:r>
              <a:rPr lang="en-GB" altLang="zh-CN" sz="2800"/>
              <a:t>Kafka 0.11.0 </a:t>
            </a:r>
            <a:r>
              <a:rPr lang="zh-CN" altLang="en-GB" sz="2800"/>
              <a:t>及</a:t>
            </a:r>
            <a:r>
              <a:rPr lang="zh-CN" altLang="en-US" sz="2800"/>
              <a:t>之后的版本才实现</a:t>
            </a:r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3145536" y="2856992"/>
            <a:ext cx="12009808" cy="97983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CN" altLang="en-US" sz="6400"/>
              <a:t>生产者</a:t>
            </a:r>
            <a:endParaRPr kumimoji="1" lang="zh-CN" altLang="en-US" sz="6400"/>
          </a:p>
        </p:txBody>
      </p:sp>
      <p:sp>
        <p:nvSpPr>
          <p:cNvPr id="4" name="矩形 3"/>
          <p:cNvSpPr/>
          <p:nvPr/>
        </p:nvSpPr>
        <p:spPr>
          <a:xfrm>
            <a:off x="7973568" y="4299712"/>
            <a:ext cx="6876288" cy="740460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kumimoji="1" lang="zh-CN" altLang="en-US" sz="4000"/>
              <a:t>缓冲区（</a:t>
            </a:r>
            <a:r>
              <a:rPr kumimoji="1" lang="en-US" altLang="zh-CN" sz="4000"/>
              <a:t>buffer.memory</a:t>
            </a:r>
            <a:r>
              <a:rPr kumimoji="1" lang="zh-CN" altLang="en-US" sz="4000"/>
              <a:t>）</a:t>
            </a:r>
            <a:endParaRPr kumimoji="1" lang="zh-CN" altLang="en-US" sz="4000"/>
          </a:p>
        </p:txBody>
      </p:sp>
      <p:sp>
        <p:nvSpPr>
          <p:cNvPr id="5" name="矩形 4"/>
          <p:cNvSpPr/>
          <p:nvPr/>
        </p:nvSpPr>
        <p:spPr>
          <a:xfrm>
            <a:off x="9912096" y="6035040"/>
            <a:ext cx="2852928" cy="1133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P0</a:t>
            </a:r>
            <a:endParaRPr kumimoji="1" lang="zh-CN" altLang="en-US" sz="2800"/>
          </a:p>
        </p:txBody>
      </p:sp>
      <p:sp>
        <p:nvSpPr>
          <p:cNvPr id="7" name="矩形 6"/>
          <p:cNvSpPr/>
          <p:nvPr/>
        </p:nvSpPr>
        <p:spPr>
          <a:xfrm>
            <a:off x="9912096" y="7847584"/>
            <a:ext cx="2852928" cy="1133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P1</a:t>
            </a:r>
            <a:endParaRPr kumimoji="1" lang="zh-CN" altLang="en-US" sz="2800"/>
          </a:p>
        </p:txBody>
      </p:sp>
      <p:sp>
        <p:nvSpPr>
          <p:cNvPr id="8" name="矩形 7"/>
          <p:cNvSpPr/>
          <p:nvPr/>
        </p:nvSpPr>
        <p:spPr>
          <a:xfrm>
            <a:off x="9912096" y="9786112"/>
            <a:ext cx="2852928" cy="11338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P2</a:t>
            </a:r>
            <a:endParaRPr kumimoji="1" lang="zh-CN" altLang="en-US" sz="2800"/>
          </a:p>
        </p:txBody>
      </p:sp>
      <p:sp>
        <p:nvSpPr>
          <p:cNvPr id="9" name="矩形 8"/>
          <p:cNvSpPr/>
          <p:nvPr/>
        </p:nvSpPr>
        <p:spPr>
          <a:xfrm>
            <a:off x="3614928" y="6035040"/>
            <a:ext cx="3005328" cy="936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/>
              <a:t>消息</a:t>
            </a:r>
            <a:endParaRPr kumimoji="1" lang="zh-CN" altLang="en-US" sz="2800"/>
          </a:p>
        </p:txBody>
      </p:sp>
      <p:cxnSp>
        <p:nvCxnSpPr>
          <p:cNvPr id="11" name="直线箭头连接符 10"/>
          <p:cNvCxnSpPr/>
          <p:nvPr/>
        </p:nvCxnSpPr>
        <p:spPr>
          <a:xfrm>
            <a:off x="6620256" y="6547104"/>
            <a:ext cx="3291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/>
          <p:cNvCxnSpPr/>
          <p:nvPr/>
        </p:nvCxnSpPr>
        <p:spPr>
          <a:xfrm>
            <a:off x="6583680" y="8414512"/>
            <a:ext cx="3291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/>
          <p:cNvCxnSpPr/>
          <p:nvPr/>
        </p:nvCxnSpPr>
        <p:spPr>
          <a:xfrm>
            <a:off x="6620256" y="10353040"/>
            <a:ext cx="3291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12765024" y="6601968"/>
            <a:ext cx="36308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/>
          <p:cNvCxnSpPr/>
          <p:nvPr/>
        </p:nvCxnSpPr>
        <p:spPr>
          <a:xfrm>
            <a:off x="12326112" y="8393176"/>
            <a:ext cx="4069768" cy="42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/>
          <p:cNvCxnSpPr/>
          <p:nvPr/>
        </p:nvCxnSpPr>
        <p:spPr>
          <a:xfrm>
            <a:off x="12326112" y="10353040"/>
            <a:ext cx="40697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16395880" y="6035040"/>
            <a:ext cx="3005328" cy="48849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/>
              <a:t>Broker</a:t>
            </a:r>
            <a:endParaRPr kumimoji="1" lang="zh-CN" altLang="en-US" sz="2800"/>
          </a:p>
        </p:txBody>
      </p:sp>
      <p:sp>
        <p:nvSpPr>
          <p:cNvPr id="24" name="文本框 23"/>
          <p:cNvSpPr txBox="1"/>
          <p:nvPr/>
        </p:nvSpPr>
        <p:spPr>
          <a:xfrm>
            <a:off x="15494360" y="4586714"/>
            <a:ext cx="19812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后台</a:t>
            </a:r>
            <a:r>
              <a:rPr kumimoji="1" lang="en-US" altLang="zh-CN" sz="2800"/>
              <a:t>IO</a:t>
            </a:r>
            <a:r>
              <a:rPr kumimoji="1" lang="zh-CN" altLang="en-US" sz="2800"/>
              <a:t>线程</a:t>
            </a:r>
            <a:endParaRPr kumimoji="1" lang="zh-CN" altLang="en-US" sz="2800"/>
          </a:p>
        </p:txBody>
      </p:sp>
      <p:sp>
        <p:nvSpPr>
          <p:cNvPr id="27" name="矩形 26"/>
          <p:cNvSpPr/>
          <p:nvPr/>
        </p:nvSpPr>
        <p:spPr>
          <a:xfrm>
            <a:off x="3614928" y="7838790"/>
            <a:ext cx="3005328" cy="936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/>
              <a:t>消息</a:t>
            </a:r>
            <a:endParaRPr kumimoji="1" lang="zh-CN" altLang="en-US" sz="2800"/>
          </a:p>
        </p:txBody>
      </p:sp>
      <p:sp>
        <p:nvSpPr>
          <p:cNvPr id="28" name="矩形 27"/>
          <p:cNvSpPr/>
          <p:nvPr/>
        </p:nvSpPr>
        <p:spPr>
          <a:xfrm>
            <a:off x="3666744" y="9642540"/>
            <a:ext cx="3005328" cy="9362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/>
              <a:t>消息</a:t>
            </a:r>
            <a:endParaRPr kumimoji="1" lang="zh-CN" altLang="en-US" sz="2800"/>
          </a:p>
        </p:txBody>
      </p:sp>
      <p:sp>
        <p:nvSpPr>
          <p:cNvPr id="37" name="文本框 36"/>
          <p:cNvSpPr txBox="1"/>
          <p:nvPr/>
        </p:nvSpPr>
        <p:spPr>
          <a:xfrm>
            <a:off x="1440182" y="529304"/>
            <a:ext cx="524129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600"/>
              <a:t>send() </a:t>
            </a:r>
            <a:r>
              <a:rPr kumimoji="1" lang="zh-CN" altLang="en-US" sz="5600"/>
              <a:t>异步发送</a:t>
            </a:r>
            <a:endParaRPr kumimoji="1" lang="en-US" altLang="zh-CN" sz="5600"/>
          </a:p>
        </p:txBody>
      </p:sp>
      <p:sp>
        <p:nvSpPr>
          <p:cNvPr id="38" name="文本框 37"/>
          <p:cNvSpPr txBox="1"/>
          <p:nvPr/>
        </p:nvSpPr>
        <p:spPr>
          <a:xfrm>
            <a:off x="10179268" y="7128242"/>
            <a:ext cx="1783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/>
              <a:t>batch.size</a:t>
            </a:r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同步发送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41248" y="4645152"/>
            <a:ext cx="18054320" cy="53848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2800"/>
              <a:t>Future&lt;RecordMetadata&gt; result = </a:t>
            </a:r>
            <a:endParaRPr lang="en-GB" altLang="zh-CN" sz="2800"/>
          </a:p>
          <a:p>
            <a:r>
              <a:rPr lang="en-GB" altLang="zh-CN" sz="2800"/>
              <a:t>		producer.send(new ProducerRecord&lt;String, String&gt;("mytopic", "" + (i % 5), Integer.</a:t>
            </a:r>
            <a:r>
              <a:rPr lang="en-GB" altLang="zh-CN" sz="2800" i="1">
                <a:effectLst/>
              </a:rPr>
              <a:t>toString</a:t>
            </a:r>
            <a:r>
              <a:rPr lang="en-GB" altLang="zh-CN" sz="2800"/>
              <a:t>(i)));</a:t>
            </a:r>
            <a:br>
              <a:rPr lang="en-GB" altLang="zh-CN" sz="2800"/>
            </a:br>
            <a:br>
              <a:rPr lang="en-GB" altLang="zh-CN" sz="2800"/>
            </a:br>
            <a:br>
              <a:rPr lang="en-GB" altLang="zh-CN" sz="2800"/>
            </a:br>
            <a:r>
              <a:rPr lang="en-GB" altLang="zh-CN" sz="2800"/>
              <a:t>try {</a:t>
            </a:r>
            <a:br>
              <a:rPr lang="en-GB" altLang="zh-CN" sz="2800"/>
            </a:br>
            <a:r>
              <a:rPr lang="en-GB" altLang="zh-CN" sz="6400">
                <a:solidFill>
                  <a:srgbClr val="FF0000"/>
                </a:solidFill>
              </a:rPr>
              <a:t>    RecordMetadata recordMetadata = result.get();</a:t>
            </a:r>
            <a:br>
              <a:rPr lang="en-GB" altLang="zh-CN" sz="6400">
                <a:solidFill>
                  <a:srgbClr val="FF0000"/>
                </a:solidFill>
              </a:rPr>
            </a:br>
            <a:r>
              <a:rPr lang="en-GB" altLang="zh-CN" sz="2800"/>
              <a:t>} catch (InterruptedException e) {</a:t>
            </a:r>
            <a:br>
              <a:rPr lang="en-GB" altLang="zh-CN" sz="2800"/>
            </a:br>
            <a:r>
              <a:rPr lang="en-GB" altLang="zh-CN" sz="2800"/>
              <a:t>    e.printStackTrace();</a:t>
            </a:r>
            <a:br>
              <a:rPr lang="en-GB" altLang="zh-CN" sz="2800"/>
            </a:br>
            <a:r>
              <a:rPr lang="en-GB" altLang="zh-CN" sz="2800"/>
              <a:t>} catch (ExecutionException e) {</a:t>
            </a:r>
            <a:br>
              <a:rPr lang="en-GB" altLang="zh-CN" sz="2800"/>
            </a:br>
            <a:r>
              <a:rPr lang="en-GB" altLang="zh-CN" sz="2800"/>
              <a:t>    e.printStackTrace();</a:t>
            </a:r>
            <a:br>
              <a:rPr lang="en-GB" altLang="zh-CN" sz="2800"/>
            </a:br>
            <a:r>
              <a:rPr lang="en-GB" altLang="zh-CN" sz="2800"/>
              <a:t>}</a:t>
            </a:r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批量发送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676400" y="3730752"/>
            <a:ext cx="1823085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/>
              <a:t>linger.ms</a:t>
            </a:r>
            <a:endParaRPr kumimoji="1" lang="en-US" altLang="zh-CN" sz="2800"/>
          </a:p>
          <a:p>
            <a:r>
              <a:rPr kumimoji="1" lang="en-US" altLang="zh-CN" sz="2800"/>
              <a:t>Batch.size</a:t>
            </a:r>
            <a:endParaRPr kumimoji="1" lang="en-US" altLang="zh-CN" sz="2800"/>
          </a:p>
          <a:p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消息确认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889760" y="4169664"/>
            <a:ext cx="992505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/>
              <a:t>All</a:t>
            </a:r>
            <a:r>
              <a:rPr kumimoji="1" lang="zh-CN" altLang="en-US" sz="2800"/>
              <a:t> </a:t>
            </a:r>
            <a:r>
              <a:rPr kumimoji="1" lang="en-US" altLang="zh-CN" sz="2800"/>
              <a:t>-1</a:t>
            </a:r>
            <a:endParaRPr kumimoji="1" lang="en-US" altLang="zh-CN" sz="2800"/>
          </a:p>
          <a:p>
            <a:r>
              <a:rPr kumimoji="1" lang="en-US" altLang="zh-CN" sz="2800"/>
              <a:t>0</a:t>
            </a:r>
            <a:endParaRPr kumimoji="1" lang="en-US" altLang="zh-CN" sz="2800"/>
          </a:p>
          <a:p>
            <a:r>
              <a:rPr kumimoji="1" lang="en-US" altLang="zh-CN" sz="2800"/>
              <a:t>1</a:t>
            </a:r>
            <a:endParaRPr kumimoji="1" lang="en-US" altLang="zh-CN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74"/>
          <p:cNvSpPr/>
          <p:nvPr/>
        </p:nvSpPr>
        <p:spPr>
          <a:xfrm>
            <a:off x="8170074" y="2963470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08" name="Google Shape;508;p74"/>
          <p:cNvSpPr/>
          <p:nvPr/>
        </p:nvSpPr>
        <p:spPr>
          <a:xfrm>
            <a:off x="8441604" y="3166846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0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09" name="Google Shape;509;p74"/>
          <p:cNvSpPr/>
          <p:nvPr/>
        </p:nvSpPr>
        <p:spPr>
          <a:xfrm>
            <a:off x="9941516" y="3166846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1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10" name="Google Shape;510;p74"/>
          <p:cNvSpPr/>
          <p:nvPr/>
        </p:nvSpPr>
        <p:spPr>
          <a:xfrm>
            <a:off x="11441428" y="316676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2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11" name="Google Shape;511;p74"/>
          <p:cNvSpPr/>
          <p:nvPr/>
        </p:nvSpPr>
        <p:spPr>
          <a:xfrm>
            <a:off x="12941340" y="316676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3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12" name="Google Shape;512;p74"/>
          <p:cNvSpPr txBox="1"/>
          <p:nvPr/>
        </p:nvSpPr>
        <p:spPr>
          <a:xfrm>
            <a:off x="13381587" y="2082175"/>
            <a:ext cx="2795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3" name="Google Shape;513;p74"/>
          <p:cNvSpPr/>
          <p:nvPr/>
        </p:nvSpPr>
        <p:spPr>
          <a:xfrm>
            <a:off x="8170074" y="6256285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4" name="Google Shape;514;p74"/>
          <p:cNvSpPr/>
          <p:nvPr/>
        </p:nvSpPr>
        <p:spPr>
          <a:xfrm>
            <a:off x="8441604" y="6459662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0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15" name="Google Shape;515;p74"/>
          <p:cNvSpPr/>
          <p:nvPr/>
        </p:nvSpPr>
        <p:spPr>
          <a:xfrm>
            <a:off x="9941516" y="6459662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1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16" name="Google Shape;516;p74"/>
          <p:cNvSpPr/>
          <p:nvPr/>
        </p:nvSpPr>
        <p:spPr>
          <a:xfrm>
            <a:off x="11441428" y="645958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2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18" name="Google Shape;518;p74"/>
          <p:cNvSpPr txBox="1"/>
          <p:nvPr/>
        </p:nvSpPr>
        <p:spPr>
          <a:xfrm>
            <a:off x="13381597" y="5374995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1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9" name="Google Shape;519;p74"/>
          <p:cNvSpPr/>
          <p:nvPr/>
        </p:nvSpPr>
        <p:spPr>
          <a:xfrm>
            <a:off x="8170074" y="9549101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0" name="Google Shape;520;p74"/>
          <p:cNvSpPr/>
          <p:nvPr/>
        </p:nvSpPr>
        <p:spPr>
          <a:xfrm>
            <a:off x="8441604" y="9752478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0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21" name="Google Shape;521;p74"/>
          <p:cNvSpPr/>
          <p:nvPr/>
        </p:nvSpPr>
        <p:spPr>
          <a:xfrm>
            <a:off x="9941516" y="9752478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1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22" name="Google Shape;522;p74"/>
          <p:cNvSpPr/>
          <p:nvPr/>
        </p:nvSpPr>
        <p:spPr>
          <a:xfrm>
            <a:off x="11441428" y="975240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2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524" name="Google Shape;524;p74"/>
          <p:cNvSpPr txBox="1"/>
          <p:nvPr/>
        </p:nvSpPr>
        <p:spPr>
          <a:xfrm>
            <a:off x="13381597" y="8667813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2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5" name="Google Shape;525;p74"/>
          <p:cNvSpPr/>
          <p:nvPr/>
        </p:nvSpPr>
        <p:spPr>
          <a:xfrm>
            <a:off x="3604640" y="64596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26" name="Google Shape;526;p74"/>
          <p:cNvCxnSpPr>
            <a:stCxn id="525" idx="2"/>
            <a:endCxn id="519" idx="1"/>
          </p:cNvCxnSpPr>
          <p:nvPr/>
        </p:nvCxnSpPr>
        <p:spPr>
          <a:xfrm rot="-5400000" flipH="1">
            <a:off x="4990940" y="7412325"/>
            <a:ext cx="2454000" cy="3904500"/>
          </a:xfrm>
          <a:prstGeom prst="bentConnector2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7" name="Google Shape;527;p74"/>
          <p:cNvCxnSpPr>
            <a:stCxn id="525" idx="0"/>
            <a:endCxn id="507" idx="1"/>
          </p:cNvCxnSpPr>
          <p:nvPr/>
        </p:nvCxnSpPr>
        <p:spPr>
          <a:xfrm rot="-5400000">
            <a:off x="4990940" y="3280425"/>
            <a:ext cx="2454000" cy="3904500"/>
          </a:xfrm>
          <a:prstGeom prst="bentConnector2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8" name="Google Shape;528;p74"/>
          <p:cNvCxnSpPr>
            <a:stCxn id="525" idx="3"/>
            <a:endCxn id="513" idx="1"/>
          </p:cNvCxnSpPr>
          <p:nvPr/>
        </p:nvCxnSpPr>
        <p:spPr>
          <a:xfrm>
            <a:off x="4926740" y="7298625"/>
            <a:ext cx="32433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9" name="Google Shape;529;p74"/>
          <p:cNvSpPr/>
          <p:nvPr/>
        </p:nvSpPr>
        <p:spPr>
          <a:xfrm>
            <a:off x="14441240" y="316676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4</a:t>
            </a:r>
            <a:endParaRPr lang="en-US" sz="6000">
              <a:latin typeface="微软雅黑" charset="0"/>
              <a:ea typeface="微软雅黑" charset="0"/>
            </a:endParaRPr>
          </a:p>
        </p:txBody>
      </p:sp>
      <p:sp>
        <p:nvSpPr>
          <p:cNvPr id="1" name="Google Shape;517;p74"/>
          <p:cNvSpPr/>
          <p:nvPr/>
        </p:nvSpPr>
        <p:spPr>
          <a:xfrm>
            <a:off x="12971820" y="973809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latin typeface="微软雅黑" charset="0"/>
                <a:ea typeface="微软雅黑" charset="0"/>
              </a:rPr>
              <a:t>3</a:t>
            </a:r>
            <a:endParaRPr lang="en-US" sz="6000"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678305" y="2249170"/>
            <a:ext cx="6225540" cy="1612265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至多一次</a:t>
            </a:r>
            <a:br>
              <a:rPr lang="en-US" altLang="zh-CN"/>
            </a:b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676400" y="4663232"/>
            <a:ext cx="5644896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/>
              <a:t>Acks =0</a:t>
            </a:r>
            <a:endParaRPr kumimoji="1" lang="en-US" altLang="zh-CN" sz="2800"/>
          </a:p>
          <a:p>
            <a:r>
              <a:rPr kumimoji="1" lang="zh-CN" altLang="en-US" sz="2800"/>
              <a:t>或</a:t>
            </a:r>
            <a:endParaRPr kumimoji="1" lang="en-US" altLang="zh-CN" sz="2800"/>
          </a:p>
          <a:p>
            <a:r>
              <a:rPr kumimoji="1" lang="en-US" altLang="zh-CN" sz="2800"/>
              <a:t>Acks</a:t>
            </a:r>
            <a:r>
              <a:rPr kumimoji="1" lang="zh-CN" altLang="en-US" sz="2800"/>
              <a:t> </a:t>
            </a:r>
            <a:r>
              <a:rPr kumimoji="1" lang="en-US" altLang="zh-CN" sz="2800"/>
              <a:t>=1</a:t>
            </a:r>
            <a:endParaRPr kumimoji="1" lang="en-US" altLang="zh-CN" sz="2800"/>
          </a:p>
          <a:p>
            <a:endParaRPr kumimoji="1" lang="en-US" altLang="zh-CN" sz="2800"/>
          </a:p>
        </p:txBody>
      </p:sp>
      <p:sp>
        <p:nvSpPr>
          <p:cNvPr id="4" name="文本框 3"/>
          <p:cNvSpPr txBox="1"/>
          <p:nvPr/>
        </p:nvSpPr>
        <p:spPr>
          <a:xfrm>
            <a:off x="1676400" y="9869216"/>
            <a:ext cx="7321296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 sz="2800"/>
          </a:p>
          <a:p>
            <a:r>
              <a:rPr kumimoji="1" lang="en-US" altLang="zh-CN" sz="2800"/>
              <a:t>Acks=-1</a:t>
            </a:r>
            <a:r>
              <a:rPr kumimoji="1" lang="zh-CN" altLang="en-US" sz="2800"/>
              <a:t>或</a:t>
            </a:r>
            <a:r>
              <a:rPr kumimoji="1" lang="en-US" altLang="zh-CN" sz="2800"/>
              <a:t>all</a:t>
            </a:r>
            <a:endParaRPr kumimoji="1" lang="en-US" altLang="zh-CN" sz="2800"/>
          </a:p>
          <a:p>
            <a:r>
              <a:rPr kumimoji="1" lang="en-US" altLang="zh-CN" sz="2800"/>
              <a:t>retries</a:t>
            </a:r>
            <a:r>
              <a:rPr kumimoji="1" lang="zh-CN" altLang="en-US" sz="2800"/>
              <a:t> </a:t>
            </a:r>
            <a:r>
              <a:rPr kumimoji="1" lang="en-US" altLang="zh-CN" sz="2800"/>
              <a:t>&gt; 0</a:t>
            </a:r>
            <a:endParaRPr kumimoji="1" lang="en-US" altLang="zh-CN" sz="2800"/>
          </a:p>
        </p:txBody>
      </p:sp>
      <p:sp>
        <p:nvSpPr>
          <p:cNvPr id="3" name="标题 5"/>
          <p:cNvSpPr>
            <a:spLocks noGrp="1"/>
          </p:cNvSpPr>
          <p:nvPr/>
        </p:nvSpPr>
        <p:spPr>
          <a:xfrm>
            <a:off x="1606550" y="8658225"/>
            <a:ext cx="6225540" cy="1612265"/>
          </a:xfrm>
          <a:prstGeom prst="rect">
            <a:avLst/>
          </a:prstGeom>
          <a:noFill/>
          <a:ln>
            <a:noFill/>
          </a:ln>
        </p:spPr>
        <p:txBody>
          <a:bodyPr wrap="square" lIns="0" tIns="121875" rIns="243800" bIns="121875" anchor="t" anchorCtr="0">
            <a:normAutofit fontScale="9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00"/>
              <a:buFont typeface="Montserrat"/>
              <a:buNone/>
              <a:defRPr sz="59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Montserrat"/>
              <a:buNone/>
              <a:defRPr sz="6400" b="1" i="1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CN" altLang="en-US"/>
              <a:t>至</a:t>
            </a:r>
            <a:r>
              <a:rPr lang="zh-CN" altLang="en-US"/>
              <a:t>少一次</a:t>
            </a:r>
            <a:br>
              <a:rPr lang="en-US" altLang="zh-CN"/>
            </a:b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精确一次与幂等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377696" y="4645152"/>
            <a:ext cx="5014595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2800"/>
              <a:t>enable.idempotence</a:t>
            </a:r>
            <a:r>
              <a:rPr lang="en-US" altLang="zh-CN" sz="2800"/>
              <a:t>=true</a:t>
            </a:r>
            <a:endParaRPr lang="en-GB" altLang="zh-CN" sz="2800"/>
          </a:p>
          <a:p>
            <a:endParaRPr kumimoji="1" lang="en-GB" altLang="zh-CN" sz="2800"/>
          </a:p>
          <a:p>
            <a:r>
              <a:rPr lang="en-US" altLang="zh-CN" sz="2800"/>
              <a:t>//</a:t>
            </a:r>
            <a:r>
              <a:rPr lang="en-GB" altLang="zh-CN" sz="2800"/>
              <a:t>retries</a:t>
            </a:r>
            <a:r>
              <a:rPr lang="en-US" altLang="zh-CN" sz="2800"/>
              <a:t>=</a:t>
            </a:r>
            <a:r>
              <a:rPr lang="en-GB" altLang="zh-CN" sz="2800"/>
              <a:t> Integer.MAX_VALUE</a:t>
            </a:r>
            <a:endParaRPr lang="en-GB" altLang="zh-CN" sz="2800"/>
          </a:p>
          <a:p>
            <a:endParaRPr kumimoji="1" lang="en-GB" altLang="zh-CN" sz="2800"/>
          </a:p>
          <a:p>
            <a:r>
              <a:rPr kumimoji="1" lang="en-GB" altLang="zh-CN" sz="2800"/>
              <a:t>acts</a:t>
            </a:r>
            <a:r>
              <a:rPr kumimoji="1" lang="en-US" altLang="zh-CN" sz="2800"/>
              <a:t>=</a:t>
            </a:r>
            <a:r>
              <a:rPr lang="en-GB" altLang="zh-CN" sz="2800"/>
              <a:t> all</a:t>
            </a:r>
            <a:endParaRPr kumimoji="1" lang="en-US" altLang="zh-CN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事务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779776" y="4206240"/>
            <a:ext cx="237553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2800"/>
              <a:t>0.11.0 or later</a:t>
            </a:r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消费者与消费位置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828800" y="4572000"/>
            <a:ext cx="13407390" cy="68624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b="1"/>
              <a:t>Kafka</a:t>
            </a:r>
            <a:r>
              <a:rPr kumimoji="1" lang="zh-CN" altLang="en-US" sz="4000" b="1"/>
              <a:t>中有一个主题</a:t>
            </a:r>
            <a:r>
              <a:rPr kumimoji="1" lang="en-GB" altLang="zh-CN" sz="4000" b="1"/>
              <a:t>__consumer_offsets</a:t>
            </a:r>
            <a:endParaRPr kumimoji="1" lang="en-GB" altLang="zh-CN" sz="4000" b="1"/>
          </a:p>
          <a:p>
            <a:endParaRPr kumimoji="1" lang="en-GB" altLang="zh-CN" sz="4000" b="1"/>
          </a:p>
          <a:p>
            <a:r>
              <a:rPr kumimoji="1" lang="zh-CN" altLang="en-US" sz="4000" b="1"/>
              <a:t>用来保存消费者消费到哪个主题、哪个分区的哪个消费位置</a:t>
            </a:r>
            <a:endParaRPr kumimoji="1" lang="en-US" altLang="zh-CN" sz="4000" b="1"/>
          </a:p>
          <a:p>
            <a:endParaRPr kumimoji="1" lang="en-US" altLang="zh-CN" sz="4000" b="1"/>
          </a:p>
          <a:p>
            <a:r>
              <a:rPr kumimoji="1" lang="zh-CN" altLang="en-US" sz="4000" b="1"/>
              <a:t>利于快速恢复</a:t>
            </a:r>
            <a:endParaRPr kumimoji="1" lang="en-US" altLang="zh-CN" sz="4000" b="1"/>
          </a:p>
          <a:p>
            <a:endParaRPr kumimoji="1" lang="en-US" altLang="zh-CN" sz="4000" b="1"/>
          </a:p>
          <a:p>
            <a:r>
              <a:rPr kumimoji="1" lang="zh-CN" altLang="en-US" sz="4000" b="1"/>
              <a:t>以 </a:t>
            </a:r>
            <a:r>
              <a:rPr kumimoji="1" lang="en-US" altLang="zh-CN" sz="4000" b="1"/>
              <a:t>commited</a:t>
            </a:r>
            <a:r>
              <a:rPr kumimoji="1" lang="zh-CN" altLang="en-US" sz="4000" b="1"/>
              <a:t> </a:t>
            </a:r>
            <a:r>
              <a:rPr kumimoji="1" lang="en-US" altLang="zh-CN" sz="4000" b="1"/>
              <a:t>position</a:t>
            </a:r>
            <a:r>
              <a:rPr kumimoji="1" lang="zh-CN" altLang="en-US" sz="4000" b="1"/>
              <a:t>为准</a:t>
            </a:r>
            <a:endParaRPr kumimoji="1" lang="en-US" altLang="zh-CN" sz="4000" b="1"/>
          </a:p>
          <a:p>
            <a:endParaRPr kumimoji="1" lang="en-US" altLang="zh-CN" sz="4000" b="1"/>
          </a:p>
          <a:p>
            <a:endParaRPr kumimoji="1" lang="en-US" altLang="zh-CN" sz="4000" b="1"/>
          </a:p>
          <a:p>
            <a:endParaRPr kumimoji="1" lang="en-US" altLang="zh-CN" sz="4000" b="1"/>
          </a:p>
          <a:p>
            <a:endParaRPr kumimoji="1" lang="zh-CN" altLang="en-US" sz="40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自动提交</a:t>
            </a:r>
            <a:r>
              <a:rPr lang="en-US" altLang="zh-CN"/>
              <a:t>—</a:t>
            </a:r>
            <a:r>
              <a:rPr lang="zh-CN" altLang="en-US"/>
              <a:t>至多一次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676400" y="4242816"/>
            <a:ext cx="17145635" cy="6677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sz="2800"/>
              <a:t>Properties props = new Properties();</a:t>
            </a:r>
            <a:endParaRPr lang="en-GB" altLang="zh-CN" sz="2800"/>
          </a:p>
          <a:p>
            <a:r>
              <a:rPr lang="en-GB" altLang="zh-CN" sz="2800"/>
              <a:t> props.put("bootstrap.servers", "localhost:9092"); </a:t>
            </a:r>
            <a:endParaRPr lang="en-GB" altLang="zh-CN" sz="2800"/>
          </a:p>
          <a:p>
            <a:r>
              <a:rPr lang="en-GB" altLang="zh-CN" sz="2800"/>
              <a:t>props.put("group.id", "test"); </a:t>
            </a:r>
            <a:endParaRPr lang="en-GB" altLang="zh-CN" sz="2800"/>
          </a:p>
          <a:p>
            <a:r>
              <a:rPr lang="en-GB" altLang="zh-CN" sz="4000" b="1">
                <a:solidFill>
                  <a:srgbClr val="FF0000"/>
                </a:solidFill>
              </a:rPr>
              <a:t>props.put("enable.auto.commit", "true"); </a:t>
            </a:r>
            <a:endParaRPr lang="en-GB" altLang="zh-CN" sz="4000" b="1">
              <a:solidFill>
                <a:srgbClr val="FF0000"/>
              </a:solidFill>
            </a:endParaRPr>
          </a:p>
          <a:p>
            <a:r>
              <a:rPr lang="en-GB" altLang="zh-CN" sz="4000" b="1">
                <a:solidFill>
                  <a:srgbClr val="FF0000"/>
                </a:solidFill>
              </a:rPr>
              <a:t>props.put("auto.commit.interval.ms", "1000"); </a:t>
            </a:r>
            <a:endParaRPr lang="en-GB" altLang="zh-CN" sz="4000" b="1">
              <a:solidFill>
                <a:srgbClr val="FF0000"/>
              </a:solidFill>
            </a:endParaRPr>
          </a:p>
          <a:p>
            <a:r>
              <a:rPr lang="en-GB" altLang="zh-CN" sz="2800"/>
              <a:t>props.put("key.deserializer", "org.apache.kafka.common.serialization.StringDeserializer"); </a:t>
            </a:r>
            <a:endParaRPr lang="en-GB" altLang="zh-CN" sz="2800"/>
          </a:p>
          <a:p>
            <a:r>
              <a:rPr lang="en-GB" altLang="zh-CN" sz="2800"/>
              <a:t>props.put("value.deserializer", "org.apache.kafka.common.serialization.StringDeserializer"); </a:t>
            </a:r>
            <a:endParaRPr lang="en-GB" altLang="zh-CN" sz="2800"/>
          </a:p>
          <a:p>
            <a:r>
              <a:rPr lang="en-GB" altLang="zh-CN" sz="2800"/>
              <a:t>KafkaConsumer&lt;String, String&gt; consumer = new KafkaConsumer&lt;&gt;(props); </a:t>
            </a:r>
            <a:endParaRPr lang="en-GB" altLang="zh-CN" sz="2800"/>
          </a:p>
          <a:p>
            <a:r>
              <a:rPr lang="en-GB" altLang="zh-CN" sz="2800"/>
              <a:t>consumer.subscribe(Arrays.asList("foo", "bar"));</a:t>
            </a:r>
            <a:endParaRPr lang="en-GB" altLang="zh-CN" sz="2800"/>
          </a:p>
          <a:p>
            <a:r>
              <a:rPr lang="en-GB" altLang="zh-CN" sz="2800"/>
              <a:t> while (true) { </a:t>
            </a:r>
            <a:endParaRPr lang="en-GB" altLang="zh-CN" sz="2800"/>
          </a:p>
          <a:p>
            <a:r>
              <a:rPr lang="en-GB" altLang="zh-CN" sz="2800"/>
              <a:t>ConsumerRecords&lt;String, String&gt; records = </a:t>
            </a:r>
            <a:r>
              <a:rPr lang="en-GB" altLang="zh-CN" sz="4000" b="1">
                <a:solidFill>
                  <a:srgbClr val="FF0000"/>
                </a:solidFill>
              </a:rPr>
              <a:t>consumer.poll(100); </a:t>
            </a:r>
            <a:endParaRPr lang="en-GB" altLang="zh-CN" sz="4000" b="1">
              <a:solidFill>
                <a:srgbClr val="FF0000"/>
              </a:solidFill>
            </a:endParaRPr>
          </a:p>
          <a:p>
            <a:r>
              <a:rPr lang="en-GB" altLang="zh-CN" sz="2800"/>
              <a:t>for (ConsumerRecord&lt;String, String&gt; record : records) </a:t>
            </a:r>
            <a:endParaRPr lang="en-GB" altLang="zh-CN" sz="2800"/>
          </a:p>
          <a:p>
            <a:r>
              <a:rPr lang="en-GB" altLang="zh-CN" sz="2800"/>
              <a:t>	System.out.printf("offset = %d, key = %s, value = %s%n", record.offset(), record.key(), record.value());</a:t>
            </a:r>
            <a:endParaRPr lang="en-GB" altLang="zh-CN" sz="2800"/>
          </a:p>
          <a:p>
            <a:r>
              <a:rPr lang="en-GB" altLang="zh-CN" sz="2800"/>
              <a:t> }</a:t>
            </a:r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1280160" y="0"/>
            <a:ext cx="21031200" cy="2651126"/>
          </a:xfrm>
        </p:spPr>
        <p:txBody>
          <a:bodyPr>
            <a:normAutofit/>
          </a:bodyPr>
          <a:lstStyle/>
          <a:p>
            <a:r>
              <a:rPr lang="zh-CN" altLang="en-US"/>
              <a:t>手动提交</a:t>
            </a:r>
            <a:r>
              <a:rPr lang="en-US" altLang="zh-CN"/>
              <a:t>—</a:t>
            </a:r>
            <a:r>
              <a:rPr lang="zh-CN" altLang="en-US"/>
              <a:t>至少一次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280160" y="2055812"/>
            <a:ext cx="15025370" cy="9940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/>
              <a:t>Properties props = new Properties();</a:t>
            </a:r>
            <a:endParaRPr lang="zh-CN" altLang="zh-CN" sz="2800"/>
          </a:p>
          <a:p>
            <a:r>
              <a:rPr lang="en-US" altLang="zh-CN" sz="2800"/>
              <a:t>     props.put("bootstrap.servers", "localhost:9092");</a:t>
            </a:r>
            <a:endParaRPr lang="zh-CN" altLang="zh-CN" sz="2800"/>
          </a:p>
          <a:p>
            <a:r>
              <a:rPr lang="en-US" altLang="zh-CN" sz="2800"/>
              <a:t>     props.put("group.id", "test");</a:t>
            </a:r>
            <a:endParaRPr lang="zh-CN" altLang="zh-CN" sz="2800"/>
          </a:p>
          <a:p>
            <a:r>
              <a:rPr lang="en-US" altLang="zh-CN" sz="2800"/>
              <a:t>     </a:t>
            </a:r>
            <a:r>
              <a:rPr lang="en-US" altLang="zh-CN" sz="4000" b="1">
                <a:solidFill>
                  <a:srgbClr val="FF0000"/>
                </a:solidFill>
              </a:rPr>
              <a:t>props.put("enable.auto.commit", "false");</a:t>
            </a:r>
            <a:endParaRPr lang="zh-CN" altLang="zh-CN" sz="4000" b="1">
              <a:solidFill>
                <a:srgbClr val="FF0000"/>
              </a:solidFill>
            </a:endParaRPr>
          </a:p>
          <a:p>
            <a:r>
              <a:rPr lang="en-US" altLang="zh-CN" sz="2800"/>
              <a:t>     props.put("key.deserializer", "org.apache.kafka.common.serialization.StringDeserializer");</a:t>
            </a:r>
            <a:endParaRPr lang="zh-CN" altLang="zh-CN" sz="2800"/>
          </a:p>
          <a:p>
            <a:r>
              <a:rPr lang="en-US" altLang="zh-CN" sz="2800"/>
              <a:t>     props.put("value.deserializer", "org.apache.kafka.common.serialization.StringDeserializer");</a:t>
            </a:r>
            <a:endParaRPr lang="zh-CN" altLang="zh-CN" sz="2800"/>
          </a:p>
          <a:p>
            <a:r>
              <a:rPr lang="en-US" altLang="zh-CN" sz="2800"/>
              <a:t>     KafkaConsumer&lt;String, String&gt; consumer = new KafkaConsumer&lt;&gt;(props);</a:t>
            </a:r>
            <a:endParaRPr lang="zh-CN" altLang="zh-CN" sz="2800"/>
          </a:p>
          <a:p>
            <a:r>
              <a:rPr lang="en-US" altLang="zh-CN" sz="2800"/>
              <a:t>     consumer.subscribe(Arrays.asList("foo", "bar"));</a:t>
            </a:r>
            <a:endParaRPr lang="zh-CN" altLang="zh-CN" sz="2800"/>
          </a:p>
          <a:p>
            <a:r>
              <a:rPr lang="en-US" altLang="zh-CN" sz="2800"/>
              <a:t>     final int minBatchSize = 200;</a:t>
            </a:r>
            <a:endParaRPr lang="zh-CN" altLang="zh-CN" sz="2800"/>
          </a:p>
          <a:p>
            <a:r>
              <a:rPr lang="en-US" altLang="zh-CN" sz="2800"/>
              <a:t>     List&lt;ConsumerRecord&lt;String, String&gt;&gt; buffer = new ArrayList&lt;&gt;();</a:t>
            </a:r>
            <a:endParaRPr lang="zh-CN" altLang="zh-CN" sz="2800"/>
          </a:p>
          <a:p>
            <a:r>
              <a:rPr lang="en-US" altLang="zh-CN" sz="2800"/>
              <a:t>     while (true) {</a:t>
            </a:r>
            <a:endParaRPr lang="zh-CN" altLang="zh-CN" sz="2800"/>
          </a:p>
          <a:p>
            <a:r>
              <a:rPr lang="en-US" altLang="zh-CN" sz="2800"/>
              <a:t>         ConsumerRecords&lt;String, String&gt; records = consumer.poll(100);</a:t>
            </a:r>
            <a:endParaRPr lang="zh-CN" altLang="zh-CN" sz="2800"/>
          </a:p>
          <a:p>
            <a:r>
              <a:rPr lang="en-US" altLang="zh-CN" sz="2800"/>
              <a:t>         for (ConsumerRecord&lt;String, String&gt; record : records) {</a:t>
            </a:r>
            <a:endParaRPr lang="zh-CN" altLang="zh-CN" sz="2800"/>
          </a:p>
          <a:p>
            <a:r>
              <a:rPr lang="en-US" altLang="zh-CN" sz="2800"/>
              <a:t>             buffer.add(record);</a:t>
            </a:r>
            <a:endParaRPr lang="zh-CN" altLang="zh-CN" sz="2800"/>
          </a:p>
          <a:p>
            <a:r>
              <a:rPr lang="en-US" altLang="zh-CN" sz="2800"/>
              <a:t>         }</a:t>
            </a:r>
            <a:endParaRPr lang="zh-CN" altLang="zh-CN" sz="2800"/>
          </a:p>
          <a:p>
            <a:r>
              <a:rPr lang="en-US" altLang="zh-CN" sz="2800"/>
              <a:t>         if (buffer.size() &gt;= minBatchSize) {</a:t>
            </a:r>
            <a:endParaRPr lang="zh-CN" altLang="zh-CN" sz="2800"/>
          </a:p>
          <a:p>
            <a:r>
              <a:rPr lang="en-US" altLang="zh-CN" sz="2800"/>
              <a:t>             insertIntoDb(buffer);</a:t>
            </a:r>
            <a:endParaRPr lang="zh-CN" altLang="zh-CN" sz="2800"/>
          </a:p>
          <a:p>
            <a:r>
              <a:rPr lang="en-US" altLang="zh-CN" sz="4000" b="1">
                <a:solidFill>
                  <a:srgbClr val="FF0000"/>
                </a:solidFill>
              </a:rPr>
              <a:t>             consumer.commitSync();//</a:t>
            </a:r>
            <a:r>
              <a:rPr lang="zh-CN" altLang="en-US" sz="4000" b="1">
                <a:solidFill>
                  <a:srgbClr val="FF0000"/>
                </a:solidFill>
              </a:rPr>
              <a:t>批量提交</a:t>
            </a:r>
            <a:endParaRPr lang="zh-CN" altLang="zh-CN" sz="4000" b="1">
              <a:solidFill>
                <a:srgbClr val="FF0000"/>
              </a:solidFill>
            </a:endParaRPr>
          </a:p>
          <a:p>
            <a:r>
              <a:rPr lang="en-US" altLang="zh-CN" sz="2800"/>
              <a:t>             buffer.clear();</a:t>
            </a:r>
            <a:endParaRPr lang="zh-CN" altLang="zh-CN" sz="2800"/>
          </a:p>
          <a:p>
            <a:r>
              <a:rPr lang="en-US" altLang="zh-CN" sz="2800"/>
              <a:t>         }</a:t>
            </a:r>
            <a:endParaRPr lang="zh-CN" altLang="zh-CN" sz="2800"/>
          </a:p>
          <a:p>
            <a:r>
              <a:rPr lang="en-US" altLang="zh-CN" sz="2800"/>
              <a:t>     }</a:t>
            </a:r>
            <a:endParaRPr lang="zh-CN" altLang="zh-CN" sz="2800"/>
          </a:p>
          <a:p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手动提交</a:t>
            </a:r>
            <a:r>
              <a:rPr lang="en-US" altLang="zh-CN"/>
              <a:t>—</a:t>
            </a:r>
            <a:r>
              <a:rPr lang="zh-CN" altLang="en-US"/>
              <a:t>逐条提交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676400" y="2816352"/>
            <a:ext cx="17599025" cy="9570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 </a:t>
            </a:r>
            <a:r>
              <a:rPr kumimoji="1" lang="en-GB" altLang="zh-CN" sz="2800"/>
              <a:t>while(running) {</a:t>
            </a:r>
            <a:endParaRPr kumimoji="1" lang="en-GB" altLang="zh-CN" sz="2800"/>
          </a:p>
          <a:p>
            <a:endParaRPr kumimoji="1" lang="en-GB" altLang="zh-CN" sz="2800"/>
          </a:p>
          <a:p>
            <a:r>
              <a:rPr kumimoji="1" lang="en-GB" altLang="zh-CN" sz="2800"/>
              <a:t>             ConsumerRecords&lt;String, String&gt; records = </a:t>
            </a:r>
            <a:r>
              <a:rPr kumimoji="1" lang="en-GB" altLang="zh-CN" sz="2800">
                <a:solidFill>
                  <a:srgbClr val="FF0000"/>
                </a:solidFill>
              </a:rPr>
              <a:t>consumer.poll(Long.MAX_VALUE);</a:t>
            </a:r>
            <a:endParaRPr kumimoji="1" lang="en-GB" altLang="zh-CN" sz="2800">
              <a:solidFill>
                <a:srgbClr val="FF0000"/>
              </a:solidFill>
            </a:endParaRPr>
          </a:p>
          <a:p>
            <a:endParaRPr kumimoji="1" lang="en-GB" altLang="zh-CN" sz="2800"/>
          </a:p>
          <a:p>
            <a:r>
              <a:rPr kumimoji="1" lang="en-GB" altLang="zh-CN" sz="2800"/>
              <a:t>             for (TopicPartition partition : records.partitions()) {</a:t>
            </a:r>
            <a:endParaRPr kumimoji="1" lang="en-GB" altLang="zh-CN" sz="2800"/>
          </a:p>
          <a:p>
            <a:endParaRPr kumimoji="1" lang="en-GB" altLang="zh-CN" sz="2800"/>
          </a:p>
          <a:p>
            <a:r>
              <a:rPr kumimoji="1" lang="en-GB" altLang="zh-CN" sz="2800"/>
              <a:t>                 List&lt;ConsumerRecord&lt;String, String&gt;&gt; partitionRecords = records.records(partition);</a:t>
            </a:r>
            <a:endParaRPr kumimoji="1" lang="en-GB" altLang="zh-CN" sz="2800"/>
          </a:p>
          <a:p>
            <a:endParaRPr kumimoji="1" lang="en-GB" altLang="zh-CN" sz="2800"/>
          </a:p>
          <a:p>
            <a:r>
              <a:rPr kumimoji="1" lang="en-GB" altLang="zh-CN" sz="2800"/>
              <a:t>                 for (ConsumerRecord&lt;String, String&gt; record : partitionRecords) {</a:t>
            </a:r>
            <a:endParaRPr kumimoji="1" lang="en-GB" altLang="zh-CN" sz="2800"/>
          </a:p>
          <a:p>
            <a:endParaRPr kumimoji="1" lang="en-GB" altLang="zh-CN" sz="2800"/>
          </a:p>
          <a:p>
            <a:r>
              <a:rPr kumimoji="1" lang="en-GB" altLang="zh-CN" sz="2800"/>
              <a:t>                     System.out.println(record.offset() + ": " + record.value()); }</a:t>
            </a:r>
            <a:endParaRPr kumimoji="1" lang="en-GB" altLang="zh-CN" sz="2800"/>
          </a:p>
          <a:p>
            <a:endParaRPr kumimoji="1" lang="en-GB" altLang="zh-CN" sz="2800"/>
          </a:p>
          <a:p>
            <a:r>
              <a:rPr kumimoji="1" lang="en-GB" altLang="zh-CN" sz="2800">
                <a:solidFill>
                  <a:srgbClr val="FF0000"/>
                </a:solidFill>
              </a:rPr>
              <a:t>                 long lastOffset = partitionRecords.get(partitionRecords.size() - 1).offset();</a:t>
            </a:r>
            <a:endParaRPr kumimoji="1" lang="en-GB" altLang="zh-CN" sz="2800">
              <a:solidFill>
                <a:srgbClr val="FF0000"/>
              </a:solidFill>
            </a:endParaRPr>
          </a:p>
          <a:p>
            <a:endParaRPr kumimoji="1" lang="en-GB" altLang="zh-CN" sz="2800"/>
          </a:p>
          <a:p>
            <a:r>
              <a:rPr kumimoji="1" lang="en-GB" altLang="zh-CN" sz="2800">
                <a:solidFill>
                  <a:srgbClr val="FF0000"/>
                </a:solidFill>
              </a:rPr>
              <a:t>                 consumer.commitSync(Collections.singletonMap(partition, new OffsetAndMetadata(lastOffset + 1)));</a:t>
            </a:r>
            <a:endParaRPr kumimoji="1" lang="en-GB" altLang="zh-CN" sz="2800">
              <a:solidFill>
                <a:srgbClr val="FF0000"/>
              </a:solidFill>
            </a:endParaRPr>
          </a:p>
          <a:p>
            <a:endParaRPr kumimoji="1" lang="en-GB" altLang="zh-CN" sz="2800"/>
          </a:p>
          <a:p>
            <a:r>
              <a:rPr kumimoji="1" lang="en-GB" altLang="zh-CN" sz="2800"/>
              <a:t>             }</a:t>
            </a:r>
            <a:endParaRPr kumimoji="1" lang="en-GB" altLang="zh-CN" sz="2800"/>
          </a:p>
          <a:p>
            <a:endParaRPr kumimoji="1" lang="en-GB" altLang="zh-CN" sz="2800"/>
          </a:p>
          <a:p>
            <a:r>
              <a:rPr kumimoji="1" lang="en-GB" altLang="zh-CN" sz="2800"/>
              <a:t>         }</a:t>
            </a:r>
            <a:endParaRPr kumimoji="1" lang="en-GB" altLang="zh-CN" sz="2800"/>
          </a:p>
          <a:p>
            <a:endParaRPr kumimoji="1" lang="en-GB" altLang="zh-CN" sz="2800"/>
          </a:p>
          <a:p>
            <a:r>
              <a:rPr kumimoji="1" lang="en-GB" altLang="zh-CN" sz="2800"/>
              <a:t>     </a:t>
            </a:r>
            <a:endParaRPr kumimoji="1" lang="en-GB" altLang="zh-CN" sz="2800"/>
          </a:p>
          <a:p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精确一次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676400" y="2816352"/>
            <a:ext cx="16794480" cy="7416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/>
              <a:t> 举例：将消息保存到数据库，不重复、不丢失</a:t>
            </a:r>
            <a:endParaRPr kumimoji="1" lang="en-US" altLang="zh-CN" sz="2800"/>
          </a:p>
          <a:p>
            <a:endParaRPr kumimoji="1" lang="en-US" altLang="zh-CN" sz="2800"/>
          </a:p>
          <a:p>
            <a:pPr lvl="1"/>
            <a:r>
              <a:rPr lang="en-GB" altLang="zh-CN" sz="2800"/>
              <a:t>try {</a:t>
            </a:r>
            <a:endParaRPr kumimoji="1" lang="en-US" altLang="zh-CN" sz="2800"/>
          </a:p>
          <a:p>
            <a:pPr lvl="1"/>
            <a:endParaRPr kumimoji="1" lang="en-US" altLang="zh-CN" sz="2800"/>
          </a:p>
          <a:p>
            <a:pPr lvl="1"/>
            <a:r>
              <a:rPr kumimoji="1" lang="en-US" altLang="zh-CN" sz="2800"/>
              <a:t>	</a:t>
            </a:r>
            <a:r>
              <a:rPr lang="en-GB" altLang="zh-CN" sz="2800"/>
              <a:t> oracleConnection.setAutoCommit(false);</a:t>
            </a:r>
            <a:endParaRPr kumimoji="1" lang="en-US" altLang="zh-CN" sz="2800"/>
          </a:p>
          <a:p>
            <a:pPr lvl="1"/>
            <a:r>
              <a:rPr kumimoji="1" lang="en-US" altLang="zh-CN" sz="2800"/>
              <a:t>	</a:t>
            </a:r>
            <a:endParaRPr kumimoji="1" lang="en-US" altLang="zh-CN" sz="2800"/>
          </a:p>
          <a:p>
            <a:pPr lvl="1"/>
            <a:r>
              <a:rPr kumimoji="1" lang="en-US" altLang="zh-CN" sz="2800"/>
              <a:t>	 </a:t>
            </a:r>
            <a:r>
              <a:rPr kumimoji="1" lang="en-GB" altLang="zh-CN" sz="2800"/>
              <a:t>insertOffsetIntoTable();</a:t>
            </a:r>
            <a:endParaRPr kumimoji="1" lang="en-GB" altLang="zh-CN" sz="2800"/>
          </a:p>
          <a:p>
            <a:pPr lvl="1"/>
            <a:endParaRPr kumimoji="1" lang="en-GB" altLang="zh-CN" sz="2800"/>
          </a:p>
          <a:p>
            <a:pPr lvl="1"/>
            <a:r>
              <a:rPr kumimoji="1" lang="en-GB" altLang="zh-CN" sz="2800"/>
              <a:t>	</a:t>
            </a:r>
            <a:r>
              <a:rPr kumimoji="1" lang="en-US" altLang="zh-CN" sz="2800"/>
              <a:t> </a:t>
            </a:r>
            <a:r>
              <a:rPr kumimoji="1" lang="en-GB" altLang="zh-CN" sz="2800"/>
              <a:t>insertMessageIntoTable();</a:t>
            </a:r>
            <a:endParaRPr kumimoji="1" lang="en-GB" altLang="zh-CN" sz="2800"/>
          </a:p>
          <a:p>
            <a:pPr lvl="1"/>
            <a:endParaRPr kumimoji="1" lang="en-GB" altLang="zh-CN" sz="2800"/>
          </a:p>
          <a:p>
            <a:pPr lvl="1"/>
            <a:r>
              <a:rPr kumimoji="1" lang="en-GB" altLang="zh-CN" sz="2800"/>
              <a:t>	</a:t>
            </a:r>
            <a:r>
              <a:rPr lang="en-GB" altLang="zh-CN" sz="2800"/>
              <a:t> oracleConnection.commit(); </a:t>
            </a:r>
            <a:endParaRPr lang="en-GB" altLang="zh-CN" sz="2800"/>
          </a:p>
          <a:p>
            <a:pPr lvl="1"/>
            <a:endParaRPr lang="en-GB" altLang="zh-CN" sz="2800"/>
          </a:p>
          <a:p>
            <a:pPr lvl="1"/>
            <a:r>
              <a:rPr lang="en-GB" altLang="zh-CN" sz="2800"/>
              <a:t>catch (Exception e) { </a:t>
            </a:r>
            <a:endParaRPr lang="en-GB" altLang="zh-CN" sz="2800"/>
          </a:p>
          <a:p>
            <a:pPr lvl="1"/>
            <a:endParaRPr lang="en-GB" altLang="zh-CN" sz="2800"/>
          </a:p>
          <a:p>
            <a:pPr lvl="1"/>
            <a:r>
              <a:rPr lang="en-GB" altLang="zh-CN" sz="2800"/>
              <a:t>	</a:t>
            </a:r>
            <a:r>
              <a:rPr lang="en-GB" altLang="zh-CN" sz="2800" b="1">
                <a:effectLst/>
              </a:rPr>
              <a:t> </a:t>
            </a:r>
            <a:r>
              <a:rPr lang="en-GB" altLang="zh-CN" sz="2800"/>
              <a:t>oracleConnection</a:t>
            </a:r>
            <a:r>
              <a:rPr lang="en-GB" altLang="zh-CN" sz="2800" b="1">
                <a:effectLst/>
              </a:rPr>
              <a:t>.rollback();</a:t>
            </a:r>
            <a:endParaRPr lang="en-GB" altLang="zh-CN" sz="2800" b="1">
              <a:effectLst/>
            </a:endParaRPr>
          </a:p>
          <a:p>
            <a:pPr lvl="1"/>
            <a:endParaRPr lang="en-GB" altLang="zh-CN" sz="2800"/>
          </a:p>
          <a:p>
            <a:pPr lvl="1"/>
            <a:r>
              <a:rPr lang="en-GB" altLang="zh-CN" sz="2800"/>
              <a:t> }</a:t>
            </a:r>
            <a:endParaRPr kumimoji="1" lang="en-US" altLang="zh-CN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事务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676400" y="5413248"/>
            <a:ext cx="16029305" cy="6123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/>
              <a:t> </a:t>
            </a:r>
            <a:endParaRPr kumimoji="1" lang="en-US" altLang="zh-CN" sz="2800"/>
          </a:p>
          <a:p>
            <a:r>
              <a:rPr kumimoji="1" lang="en-US" altLang="zh-CN" sz="5600"/>
              <a:t>Isolation_level   </a:t>
            </a:r>
            <a:r>
              <a:rPr kumimoji="1" lang="zh-CN" altLang="en-US" sz="5600"/>
              <a:t>隔离级别</a:t>
            </a:r>
            <a:endParaRPr kumimoji="1" lang="en-US" altLang="zh-CN" sz="5600"/>
          </a:p>
          <a:p>
            <a:endParaRPr kumimoji="1" lang="en-US" altLang="zh-CN" sz="5600"/>
          </a:p>
          <a:p>
            <a:r>
              <a:rPr kumimoji="1" lang="zh-CN" altLang="en-US" sz="5600"/>
              <a:t>默认为：</a:t>
            </a:r>
            <a:r>
              <a:rPr lang="en-GB" altLang="zh-CN" sz="5600"/>
              <a:t> read_</a:t>
            </a:r>
            <a:r>
              <a:rPr lang="en-US" altLang="zh-CN" sz="5600"/>
              <a:t>un</a:t>
            </a:r>
            <a:r>
              <a:rPr lang="en-GB" altLang="zh-CN" sz="5600"/>
              <a:t>committed</a:t>
            </a:r>
            <a:r>
              <a:rPr lang="zh-CN" altLang="en-US" sz="5600"/>
              <a:t>    脏读</a:t>
            </a:r>
            <a:endParaRPr lang="en-US" altLang="zh-CN" sz="5600"/>
          </a:p>
          <a:p>
            <a:endParaRPr kumimoji="1" lang="en-US" altLang="zh-CN" sz="5600"/>
          </a:p>
          <a:p>
            <a:r>
              <a:rPr lang="en-GB" altLang="zh-CN" sz="5600"/>
              <a:t>read_committed</a:t>
            </a:r>
            <a:r>
              <a:rPr lang="zh-CN" altLang="en-US" sz="5600"/>
              <a:t>    读取成功提交的数据，不会脏读</a:t>
            </a:r>
            <a:endParaRPr kumimoji="1" lang="en-GB" altLang="zh-CN" sz="5600"/>
          </a:p>
          <a:p>
            <a:r>
              <a:rPr kumimoji="1" lang="en-GB" altLang="zh-CN" sz="5600"/>
              <a:t>     </a:t>
            </a:r>
            <a:endParaRPr kumimoji="1" lang="en-GB" altLang="zh-CN" sz="5600"/>
          </a:p>
          <a:p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手动指定消费分区和消费位置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676400" y="5413248"/>
            <a:ext cx="12535535" cy="7847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GB" sz="4800" b="1"/>
              <a:t>指定</a:t>
            </a:r>
            <a:r>
              <a:rPr lang="zh-CN" altLang="en-US" sz="4800" b="1"/>
              <a:t>消费分区</a:t>
            </a:r>
            <a:endParaRPr lang="en-US" altLang="zh-CN" sz="4800" b="1"/>
          </a:p>
          <a:p>
            <a:endParaRPr lang="en-GB" altLang="zh-CN" sz="4800" b="1"/>
          </a:p>
          <a:p>
            <a:r>
              <a:rPr lang="en-GB" altLang="zh-CN" sz="4000"/>
              <a:t>String topic = "foo"; </a:t>
            </a:r>
            <a:endParaRPr lang="en-GB" altLang="zh-CN" sz="4000"/>
          </a:p>
          <a:p>
            <a:r>
              <a:rPr lang="en-GB" altLang="zh-CN" sz="4000"/>
              <a:t>TopicPartition partition0 = new TopicPartition(topic, 0); </a:t>
            </a:r>
            <a:endParaRPr lang="en-GB" altLang="zh-CN" sz="4000"/>
          </a:p>
          <a:p>
            <a:r>
              <a:rPr lang="en-GB" altLang="zh-CN" sz="4000"/>
              <a:t>TopicPartition partition1 = new TopicPartition(topic, 1); </a:t>
            </a:r>
            <a:endParaRPr lang="en-GB" altLang="zh-CN" sz="4000"/>
          </a:p>
          <a:p>
            <a:r>
              <a:rPr lang="en-GB" altLang="zh-CN" sz="4000"/>
              <a:t>consumer.assign(Arrays.asList(partition0, partition1));</a:t>
            </a:r>
            <a:endParaRPr kumimoji="1" lang="en-US" altLang="zh-CN" sz="4000"/>
          </a:p>
          <a:p>
            <a:r>
              <a:rPr kumimoji="1" lang="zh-CN" altLang="en-US" sz="2800"/>
              <a:t> </a:t>
            </a:r>
            <a:endParaRPr kumimoji="1" lang="en-US" altLang="zh-CN" sz="2800"/>
          </a:p>
          <a:p>
            <a:endParaRPr kumimoji="1" lang="en-US" altLang="zh-CN" sz="2800"/>
          </a:p>
          <a:p>
            <a:endParaRPr kumimoji="1" lang="en-US" altLang="zh-CN" sz="2800"/>
          </a:p>
          <a:p>
            <a:r>
              <a:rPr kumimoji="1" lang="zh-CN" altLang="en-US" sz="4800" b="1"/>
              <a:t>指定消费位置</a:t>
            </a:r>
            <a:endParaRPr kumimoji="1" lang="en-US" altLang="zh-CN" sz="4800" b="1"/>
          </a:p>
          <a:p>
            <a:endParaRPr kumimoji="1" lang="en-US" altLang="zh-CN" sz="4800" b="1"/>
          </a:p>
          <a:p>
            <a:r>
              <a:rPr lang="en-GB" altLang="zh-CN" sz="2800"/>
              <a:t> </a:t>
            </a:r>
            <a:r>
              <a:rPr lang="en-GB" altLang="zh-CN" sz="4000"/>
              <a:t>seek(TopicPartition, long)      </a:t>
            </a:r>
            <a:endParaRPr lang="en-GB" altLang="zh-CN" sz="4000"/>
          </a:p>
          <a:p>
            <a:endParaRPr kumimoji="1"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7" name="Google Shape;367;p58"/>
          <p:cNvCxnSpPr>
            <a:stCxn id="368" idx="3"/>
            <a:endCxn id="369" idx="3"/>
          </p:cNvCxnSpPr>
          <p:nvPr/>
        </p:nvCxnSpPr>
        <p:spPr>
          <a:xfrm>
            <a:off x="16913400" y="5398050"/>
            <a:ext cx="0" cy="2919900"/>
          </a:xfrm>
          <a:prstGeom prst="straightConnector1">
            <a:avLst/>
          </a:prstGeom>
          <a:noFill/>
          <a:ln w="2286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0" name="Google Shape;370;p58"/>
          <p:cNvCxnSpPr>
            <a:endCxn id="369" idx="1"/>
          </p:cNvCxnSpPr>
          <p:nvPr/>
        </p:nvCxnSpPr>
        <p:spPr>
          <a:xfrm flipH="1">
            <a:off x="7470600" y="5338950"/>
            <a:ext cx="21300" cy="2979000"/>
          </a:xfrm>
          <a:prstGeom prst="straightConnector1">
            <a:avLst/>
          </a:prstGeom>
          <a:noFill/>
          <a:ln w="2286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8" name="Google Shape;368;p58"/>
          <p:cNvSpPr/>
          <p:nvPr/>
        </p:nvSpPr>
        <p:spPr>
          <a:xfrm>
            <a:off x="7470600" y="3938100"/>
            <a:ext cx="9442800" cy="29199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286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Key</a:t>
            </a:r>
            <a:endParaRPr sz="6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p58"/>
          <p:cNvSpPr/>
          <p:nvPr/>
        </p:nvSpPr>
        <p:spPr>
          <a:xfrm>
            <a:off x="7470600" y="6858000"/>
            <a:ext cx="9442800" cy="291990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2286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Value</a:t>
            </a:r>
            <a:endParaRPr sz="6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1" name="Google Shape;401;p63"/>
          <p:cNvSpPr txBox="1"/>
          <p:nvPr>
            <p:ph type="title"/>
          </p:nvPr>
        </p:nvSpPr>
        <p:spPr>
          <a:xfrm>
            <a:off x="8951595" y="2249170"/>
            <a:ext cx="6578600" cy="1149350"/>
          </a:xfrm>
          <a:prstGeom prst="rect">
            <a:avLst/>
          </a:prstGeom>
        </p:spPr>
        <p:txBody>
          <a:bodyPr spcFirstLastPara="1" wrap="square" lIns="0" tIns="121875" rIns="243800" bIns="12187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>
                <a:latin typeface="微软雅黑" charset="0"/>
                <a:ea typeface="微软雅黑" charset="0"/>
              </a:rPr>
              <a:t>Record </a:t>
            </a:r>
            <a:r>
              <a:rPr lang="zh-CN" altLang="en-US">
                <a:latin typeface="微软雅黑" charset="0"/>
                <a:ea typeface="微软雅黑" charset="0"/>
              </a:rPr>
              <a:t>消息记录</a:t>
            </a:r>
            <a:endParaRPr lang="zh-CN" altLang="en-US"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683000" y="3771900"/>
            <a:ext cx="144087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>
                <a:sym typeface="+mn-ea"/>
              </a:rPr>
              <a:t>将对象以</a:t>
            </a:r>
            <a:r>
              <a:rPr lang="zh-CN" altLang="en-US" sz="2800" b="1">
                <a:solidFill>
                  <a:srgbClr val="FF0000"/>
                </a:solidFill>
                <a:sym typeface="+mn-ea"/>
              </a:rPr>
              <a:t>二进制</a:t>
            </a:r>
            <a:r>
              <a:rPr lang="zh-CN" altLang="en-US" sz="2800">
                <a:sym typeface="+mn-ea"/>
              </a:rPr>
              <a:t>的方式在网络之间传输或者保存到文件中，并可以根据特定的规则进行还原</a:t>
            </a:r>
            <a:endParaRPr lang="zh-CN" altLang="en-US" sz="28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02810" y="5345430"/>
            <a:ext cx="15901035" cy="7158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矩形 19"/>
          <p:cNvSpPr/>
          <p:nvPr/>
        </p:nvSpPr>
        <p:spPr>
          <a:xfrm>
            <a:off x="10025380" y="866140"/>
            <a:ext cx="4883150" cy="125933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78490" y="1292860"/>
            <a:ext cx="3482340" cy="63677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210" y="6198870"/>
            <a:ext cx="6004560" cy="37871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160" y="8952230"/>
            <a:ext cx="4445000" cy="375793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1830050" y="4669790"/>
            <a:ext cx="120015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 b="1">
                <a:solidFill>
                  <a:srgbClr val="FF0000"/>
                </a:solidFill>
                <a:latin typeface="微软雅黑" charset="0"/>
                <a:ea typeface="微软雅黑" charset="0"/>
              </a:rPr>
              <a:t>零件</a:t>
            </a:r>
            <a:endParaRPr lang="zh-CN" altLang="en-US" sz="4000" b="1">
              <a:solidFill>
                <a:srgbClr val="FF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1422380" y="10803890"/>
            <a:ext cx="16078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charset="0"/>
                <a:ea typeface="微软雅黑" charset="0"/>
              </a:rPr>
              <a:t>组装图纸</a:t>
            </a:r>
            <a:endParaRPr lang="zh-CN" altLang="en-US" sz="2800" b="1">
              <a:solidFill>
                <a:srgbClr val="FF0000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14440" y="5826760"/>
            <a:ext cx="4531360" cy="453136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3407410" y="5243830"/>
            <a:ext cx="8940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商场</a:t>
            </a:r>
            <a:endParaRPr lang="zh-CN" altLang="en-US" sz="2800"/>
          </a:p>
        </p:txBody>
      </p:sp>
      <p:sp>
        <p:nvSpPr>
          <p:cNvPr id="17" name="文本框 16"/>
          <p:cNvSpPr txBox="1"/>
          <p:nvPr/>
        </p:nvSpPr>
        <p:spPr>
          <a:xfrm>
            <a:off x="20873720" y="4655820"/>
            <a:ext cx="538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家</a:t>
            </a:r>
            <a:endParaRPr lang="zh-CN" altLang="en-US" sz="2800"/>
          </a:p>
        </p:txBody>
      </p:sp>
      <p:sp>
        <p:nvSpPr>
          <p:cNvPr id="18" name="右箭头 17"/>
          <p:cNvSpPr/>
          <p:nvPr/>
        </p:nvSpPr>
        <p:spPr>
          <a:xfrm>
            <a:off x="7048500" y="7570470"/>
            <a:ext cx="2626360" cy="15798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/>
              <a:t>序列化</a:t>
            </a:r>
            <a:endParaRPr lang="zh-CN" altLang="en-US" sz="2800"/>
          </a:p>
        </p:txBody>
      </p:sp>
      <p:sp>
        <p:nvSpPr>
          <p:cNvPr id="19" name="右箭头 18"/>
          <p:cNvSpPr/>
          <p:nvPr/>
        </p:nvSpPr>
        <p:spPr>
          <a:xfrm>
            <a:off x="15382240" y="7660640"/>
            <a:ext cx="2758440" cy="15798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/>
              <a:t>反序列化</a:t>
            </a:r>
            <a:endParaRPr lang="zh-CN" altLang="en-US" sz="2800"/>
          </a:p>
        </p:txBody>
      </p:sp>
      <p:sp>
        <p:nvSpPr>
          <p:cNvPr id="21" name="文本框 20"/>
          <p:cNvSpPr txBox="1"/>
          <p:nvPr/>
        </p:nvSpPr>
        <p:spPr>
          <a:xfrm>
            <a:off x="11746230" y="8082280"/>
            <a:ext cx="14401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运 输</a:t>
            </a:r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294120" y="4086860"/>
            <a:ext cx="10763885" cy="47078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6000">
                <a:latin typeface="微软雅黑" charset="0"/>
                <a:ea typeface="微软雅黑" charset="0"/>
                <a:cs typeface="微软雅黑" charset="0"/>
              </a:rPr>
              <a:t>1.</a:t>
            </a:r>
            <a:r>
              <a:rPr lang="zh-CN" altLang="en-US" sz="6000">
                <a:latin typeface="微软雅黑" charset="0"/>
                <a:ea typeface="微软雅黑" charset="0"/>
                <a:cs typeface="微软雅黑" charset="0"/>
              </a:rPr>
              <a:t>节省空间，提高网络传输效率</a:t>
            </a:r>
            <a:endParaRPr lang="zh-CN" altLang="en-US" sz="6000">
              <a:latin typeface="微软雅黑" charset="0"/>
              <a:ea typeface="微软雅黑" charset="0"/>
              <a:cs typeface="微软雅黑" charset="0"/>
            </a:endParaRPr>
          </a:p>
          <a:p>
            <a:endParaRPr lang="zh-CN" altLang="en-US" sz="6000">
              <a:latin typeface="微软雅黑" charset="0"/>
              <a:ea typeface="微软雅黑" charset="0"/>
              <a:cs typeface="微软雅黑" charset="0"/>
            </a:endParaRPr>
          </a:p>
          <a:p>
            <a:r>
              <a:rPr lang="en-US" altLang="zh-CN" sz="6000">
                <a:latin typeface="微软雅黑" charset="0"/>
                <a:ea typeface="微软雅黑" charset="0"/>
                <a:cs typeface="微软雅黑" charset="0"/>
              </a:rPr>
              <a:t>2.</a:t>
            </a:r>
            <a:r>
              <a:rPr lang="zh-CN" altLang="en-US" sz="6000">
                <a:latin typeface="微软雅黑" charset="0"/>
                <a:ea typeface="微软雅黑" charset="0"/>
                <a:cs typeface="微软雅黑" charset="0"/>
              </a:rPr>
              <a:t>跨平台</a:t>
            </a:r>
            <a:endParaRPr lang="zh-CN" altLang="en-US" sz="6000">
              <a:latin typeface="微软雅黑" charset="0"/>
              <a:ea typeface="微软雅黑" charset="0"/>
              <a:cs typeface="微软雅黑" charset="0"/>
            </a:endParaRPr>
          </a:p>
          <a:p>
            <a:endParaRPr lang="zh-CN" altLang="en-US" sz="6000">
              <a:latin typeface="微软雅黑" charset="0"/>
              <a:ea typeface="微软雅黑" charset="0"/>
              <a:cs typeface="微软雅黑" charset="0"/>
            </a:endParaRPr>
          </a:p>
          <a:p>
            <a:r>
              <a:rPr lang="en-US" altLang="zh-CN" sz="6000">
                <a:latin typeface="微软雅黑" charset="0"/>
                <a:ea typeface="微软雅黑" charset="0"/>
                <a:cs typeface="微软雅黑" charset="0"/>
              </a:rPr>
              <a:t>3.</a:t>
            </a:r>
            <a:r>
              <a:rPr lang="zh-CN" altLang="en-US" sz="6000">
                <a:latin typeface="微软雅黑" charset="0"/>
                <a:ea typeface="微软雅黑" charset="0"/>
                <a:cs typeface="微软雅黑" charset="0"/>
              </a:rPr>
              <a:t>跨语言</a:t>
            </a:r>
            <a:endParaRPr lang="zh-CN" altLang="en-US" sz="6000"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470400" y="5645150"/>
            <a:ext cx="1722628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message   format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https://kafka.apache.org/documentation/#messageformat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708910" y="3102610"/>
            <a:ext cx="21121370" cy="74161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ByteArraySerializer	       ByteArrayDeserializer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	 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ByteBufferSerializer	       ByteBufferD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es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erializer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	 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BytesSerializer	                   BytesD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es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erializer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	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 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ShortSerializer	                   ShortDeserializer	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 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 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IntegerSerializer	                   IntegerDeserializer	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 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LongSerializer	                   LongDeserializer	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  <a:sym typeface="+mn-ea"/>
            </a:endParaRPr>
          </a:p>
          <a:p>
            <a:pPr algn="l"/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FloatSerializer	                   FloatDeserializer	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DoubleSerializer	                   DoubleD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es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erializer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	  </a:t>
            </a:r>
            <a:endParaRPr lang="en-US" altLang="zh-CN" sz="2800">
              <a:latin typeface="微软雅黑" charset="0"/>
              <a:ea typeface="微软雅黑" charset="0"/>
              <a:cs typeface="微软雅黑" charset="0"/>
            </a:endParaRPr>
          </a:p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StringSerializer	                   String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Des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erializer       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（</a:t>
            </a:r>
            <a:r>
              <a:rPr lang="en-US" altLang="zh-CN" sz="280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String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默认采用</a:t>
            </a:r>
            <a:r>
              <a:rPr lang="en-US" altLang="zh-CN" sz="280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UTF8</a:t>
            </a:r>
            <a:r>
              <a:rPr lang="zh-CN" altLang="en-US" sz="2800">
                <a:solidFill>
                  <a:srgbClr val="FF0000"/>
                </a:solidFill>
                <a:latin typeface="微软雅黑" charset="0"/>
                <a:ea typeface="微软雅黑" charset="0"/>
                <a:cs typeface="微软雅黑" charset="0"/>
              </a:rPr>
              <a:t>字符集）</a:t>
            </a:r>
            <a:endParaRPr lang="zh-CN" altLang="en-US" sz="2800">
              <a:solidFill>
                <a:srgbClr val="FF0000"/>
              </a:solidFill>
              <a:latin typeface="微软雅黑" charset="0"/>
              <a:ea typeface="微软雅黑" charset="0"/>
              <a:cs typeface="微软雅黑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708910" y="1705610"/>
            <a:ext cx="200304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800"/>
              <a:t>kafka</a:t>
            </a:r>
            <a:r>
              <a:rPr lang="zh-CN" altLang="en-US" sz="2800"/>
              <a:t>提供了</a:t>
            </a:r>
            <a:r>
              <a:rPr lang="en-US" altLang="zh-CN" sz="2800"/>
              <a:t>9</a:t>
            </a:r>
            <a:r>
              <a:rPr lang="zh-CN" altLang="en-US" sz="2800"/>
              <a:t>种基本类型的序列化和反序列化，在</a:t>
            </a:r>
            <a:r>
              <a:rPr lang="zh-CN" altLang="en-US" sz="2800">
                <a:sym typeface="+mn-ea"/>
              </a:rPr>
              <a:t>org.apache.kafka.common.serialization</a:t>
            </a:r>
            <a:r>
              <a:rPr lang="zh-CN" altLang="en-US" sz="2800"/>
              <a:t>包下</a:t>
            </a:r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3388360" y="5773420"/>
            <a:ext cx="7826375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/>
              <a:t>Package org.apache.kafka.common.serialization</a:t>
            </a:r>
            <a:endParaRPr lang="zh-CN" altLang="en-US" sz="2800"/>
          </a:p>
          <a:p>
            <a:pPr algn="l"/>
            <a:r>
              <a:rPr lang="zh-CN" altLang="en-US" sz="2800">
                <a:solidFill>
                  <a:srgbClr val="FF0000"/>
                </a:solidFill>
              </a:rPr>
              <a:t>Interface Serializer&lt;T&gt;</a:t>
            </a:r>
            <a:endParaRPr lang="zh-CN" altLang="en-US" sz="280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88360" y="9163050"/>
            <a:ext cx="7826375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/>
              <a:t>Package org.apache.kafka.common.serialization</a:t>
            </a:r>
            <a:endParaRPr lang="zh-CN" altLang="en-US" sz="2800"/>
          </a:p>
          <a:p>
            <a:pPr algn="l"/>
            <a:r>
              <a:rPr lang="zh-CN" altLang="en-US" sz="2800">
                <a:solidFill>
                  <a:srgbClr val="FF0000"/>
                </a:solidFill>
              </a:rPr>
              <a:t>Interface Deserializer&lt;T&gt;</a:t>
            </a:r>
            <a:endParaRPr lang="zh-CN" altLang="en-US" sz="280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" name="矩形 24"/>
          <p:cNvSpPr/>
          <p:nvPr/>
        </p:nvSpPr>
        <p:spPr>
          <a:xfrm>
            <a:off x="1858010" y="4485640"/>
            <a:ext cx="2955290" cy="1625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topic-1</a:t>
            </a:r>
            <a:endParaRPr lang="en-US" altLang="zh-CN" sz="2800"/>
          </a:p>
        </p:txBody>
      </p:sp>
      <p:sp>
        <p:nvSpPr>
          <p:cNvPr id="26" name="矩形 25"/>
          <p:cNvSpPr/>
          <p:nvPr/>
        </p:nvSpPr>
        <p:spPr>
          <a:xfrm>
            <a:off x="1858010" y="7188200"/>
            <a:ext cx="2955290" cy="1625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topic-2</a:t>
            </a:r>
            <a:endParaRPr lang="en-US" altLang="zh-CN" sz="2800"/>
          </a:p>
        </p:txBody>
      </p:sp>
      <p:sp>
        <p:nvSpPr>
          <p:cNvPr id="27" name="矩形 26"/>
          <p:cNvSpPr/>
          <p:nvPr/>
        </p:nvSpPr>
        <p:spPr>
          <a:xfrm>
            <a:off x="7473950" y="4495800"/>
            <a:ext cx="2955290" cy="1625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User</a:t>
            </a:r>
            <a:endParaRPr lang="en-US" altLang="zh-CN" sz="2800"/>
          </a:p>
        </p:txBody>
      </p:sp>
      <p:cxnSp>
        <p:nvCxnSpPr>
          <p:cNvPr id="28" name="直接箭头连接符 27"/>
          <p:cNvCxnSpPr>
            <a:stCxn id="25" idx="3"/>
            <a:endCxn id="27" idx="1"/>
          </p:cNvCxnSpPr>
          <p:nvPr/>
        </p:nvCxnSpPr>
        <p:spPr>
          <a:xfrm>
            <a:off x="4813300" y="5298440"/>
            <a:ext cx="2660650" cy="10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7473950" y="7188200"/>
            <a:ext cx="2955290" cy="1625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Order</a:t>
            </a:r>
            <a:endParaRPr lang="en-US" altLang="zh-CN" sz="2800"/>
          </a:p>
        </p:txBody>
      </p:sp>
      <p:cxnSp>
        <p:nvCxnSpPr>
          <p:cNvPr id="31" name="直接箭头连接符 30"/>
          <p:cNvCxnSpPr>
            <a:stCxn id="26" idx="3"/>
            <a:endCxn id="30" idx="1"/>
          </p:cNvCxnSpPr>
          <p:nvPr/>
        </p:nvCxnSpPr>
        <p:spPr>
          <a:xfrm>
            <a:off x="4813300" y="8001000"/>
            <a:ext cx="26606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图片 3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72850" y="3937000"/>
            <a:ext cx="12701270" cy="5842000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5157470" y="4572000"/>
            <a:ext cx="14268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schema</a:t>
            </a:r>
            <a:endParaRPr lang="en-US" altLang="zh-CN" sz="2800"/>
          </a:p>
        </p:txBody>
      </p:sp>
      <p:sp>
        <p:nvSpPr>
          <p:cNvPr id="36" name="文本框 35"/>
          <p:cNvSpPr txBox="1"/>
          <p:nvPr/>
        </p:nvSpPr>
        <p:spPr>
          <a:xfrm>
            <a:off x="5156200" y="7188200"/>
            <a:ext cx="14268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schema</a:t>
            </a:r>
            <a:endParaRPr lang="en-US" altLang="zh-CN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文本框 8"/>
          <p:cNvSpPr txBox="1"/>
          <p:nvPr/>
        </p:nvSpPr>
        <p:spPr>
          <a:xfrm>
            <a:off x="3056890" y="9255760"/>
            <a:ext cx="182714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zh-CN" altLang="en-US" sz="2800"/>
          </a:p>
          <a:p>
            <a:r>
              <a:rPr lang="zh-CN" altLang="en-US" sz="2800"/>
              <a:t>一个新用户注册成功之后、购买商品生成了一个订单，之后又取消了这个订单。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/>
              <a:t>这些事件之间的顺序很重要。</a:t>
            </a:r>
            <a:endParaRPr lang="zh-CN" altLang="en-US" sz="2800"/>
          </a:p>
          <a:p>
            <a:endParaRPr lang="zh-CN" altLang="en-US" sz="2800"/>
          </a:p>
          <a:p>
            <a:r>
              <a:rPr lang="zh-CN" altLang="en-US" sz="2800">
                <a:sym typeface="+mn-ea"/>
              </a:rPr>
              <a:t>Kafka 是不保证分区之间的顺序的。</a:t>
            </a:r>
            <a:r>
              <a:rPr lang="zh-CN" altLang="en-US" sz="2800"/>
              <a:t>如果取消订单这条消息在注册用户或者购买商品之前，处理逻辑就会有问题。</a:t>
            </a:r>
            <a:endParaRPr lang="zh-CN" altLang="en-US" sz="2800"/>
          </a:p>
        </p:txBody>
      </p:sp>
      <p:sp>
        <p:nvSpPr>
          <p:cNvPr id="4" name="矩形 3"/>
          <p:cNvSpPr/>
          <p:nvPr/>
        </p:nvSpPr>
        <p:spPr>
          <a:xfrm>
            <a:off x="4284980" y="3266440"/>
            <a:ext cx="266065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/>
              <a:t>注册用户</a:t>
            </a:r>
            <a:endParaRPr lang="zh-CN" altLang="en-US" sz="2800"/>
          </a:p>
        </p:txBody>
      </p:sp>
      <p:sp>
        <p:nvSpPr>
          <p:cNvPr id="7" name="矩形 6"/>
          <p:cNvSpPr/>
          <p:nvPr/>
        </p:nvSpPr>
        <p:spPr>
          <a:xfrm>
            <a:off x="4284980" y="5525770"/>
            <a:ext cx="266065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/>
              <a:t>购买商品</a:t>
            </a:r>
            <a:endParaRPr lang="zh-CN" altLang="en-US" sz="2800"/>
          </a:p>
        </p:txBody>
      </p:sp>
      <p:sp>
        <p:nvSpPr>
          <p:cNvPr id="8" name="矩形 7"/>
          <p:cNvSpPr/>
          <p:nvPr/>
        </p:nvSpPr>
        <p:spPr>
          <a:xfrm>
            <a:off x="4284980" y="8041640"/>
            <a:ext cx="266065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/>
              <a:t>取消订单</a:t>
            </a:r>
            <a:endParaRPr lang="zh-CN" altLang="en-US" sz="2800"/>
          </a:p>
        </p:txBody>
      </p:sp>
      <p:sp>
        <p:nvSpPr>
          <p:cNvPr id="11" name="矩形 10"/>
          <p:cNvSpPr/>
          <p:nvPr/>
        </p:nvSpPr>
        <p:spPr>
          <a:xfrm>
            <a:off x="9573260" y="3263900"/>
            <a:ext cx="295529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user topic</a:t>
            </a:r>
            <a:endParaRPr lang="en-US" altLang="zh-CN" sz="2800"/>
          </a:p>
        </p:txBody>
      </p:sp>
      <p:sp>
        <p:nvSpPr>
          <p:cNvPr id="12" name="矩形 11"/>
          <p:cNvSpPr/>
          <p:nvPr/>
        </p:nvSpPr>
        <p:spPr>
          <a:xfrm>
            <a:off x="9573260" y="5533390"/>
            <a:ext cx="297688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order topic</a:t>
            </a:r>
            <a:endParaRPr lang="en-US" altLang="zh-CN" sz="2800"/>
          </a:p>
        </p:txBody>
      </p:sp>
      <p:sp>
        <p:nvSpPr>
          <p:cNvPr id="13" name="矩形 12"/>
          <p:cNvSpPr/>
          <p:nvPr/>
        </p:nvSpPr>
        <p:spPr>
          <a:xfrm>
            <a:off x="9573260" y="8045450"/>
            <a:ext cx="299847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cancel topic</a:t>
            </a:r>
            <a:endParaRPr lang="en-US" altLang="zh-CN" sz="2800"/>
          </a:p>
        </p:txBody>
      </p:sp>
      <p:cxnSp>
        <p:nvCxnSpPr>
          <p:cNvPr id="14" name="直接箭头连接符 13"/>
          <p:cNvCxnSpPr>
            <a:stCxn id="4" idx="3"/>
            <a:endCxn id="11" idx="1"/>
          </p:cNvCxnSpPr>
          <p:nvPr/>
        </p:nvCxnSpPr>
        <p:spPr>
          <a:xfrm flipV="1">
            <a:off x="6945630" y="3760470"/>
            <a:ext cx="2627630" cy="254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6945630" y="6024880"/>
            <a:ext cx="2627630" cy="762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8" idx="3"/>
            <a:endCxn id="13" idx="1"/>
          </p:cNvCxnSpPr>
          <p:nvPr/>
        </p:nvCxnSpPr>
        <p:spPr>
          <a:xfrm>
            <a:off x="6945630" y="8538210"/>
            <a:ext cx="2627630" cy="381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15496540" y="3266440"/>
            <a:ext cx="3503930" cy="5767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800"/>
          </a:p>
        </p:txBody>
      </p:sp>
      <p:sp>
        <p:nvSpPr>
          <p:cNvPr id="18" name="矩形 17"/>
          <p:cNvSpPr/>
          <p:nvPr/>
        </p:nvSpPr>
        <p:spPr>
          <a:xfrm>
            <a:off x="15792450" y="7001510"/>
            <a:ext cx="295529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user event</a:t>
            </a:r>
            <a:endParaRPr lang="en-US" altLang="zh-CN" sz="2800"/>
          </a:p>
        </p:txBody>
      </p:sp>
      <p:sp>
        <p:nvSpPr>
          <p:cNvPr id="19" name="矩形 18"/>
          <p:cNvSpPr/>
          <p:nvPr/>
        </p:nvSpPr>
        <p:spPr>
          <a:xfrm>
            <a:off x="15769590" y="5525770"/>
            <a:ext cx="291338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order event</a:t>
            </a:r>
            <a:endParaRPr lang="en-US" altLang="zh-CN" sz="2800"/>
          </a:p>
        </p:txBody>
      </p:sp>
      <p:sp>
        <p:nvSpPr>
          <p:cNvPr id="20" name="矩形 19"/>
          <p:cNvSpPr/>
          <p:nvPr/>
        </p:nvSpPr>
        <p:spPr>
          <a:xfrm>
            <a:off x="15727680" y="4114800"/>
            <a:ext cx="299847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cancel event</a:t>
            </a:r>
            <a:endParaRPr lang="en-US" altLang="zh-CN" sz="2800"/>
          </a:p>
        </p:txBody>
      </p:sp>
      <p:cxnSp>
        <p:nvCxnSpPr>
          <p:cNvPr id="21" name="直接箭头连接符 20"/>
          <p:cNvCxnSpPr>
            <a:endCxn id="18" idx="1"/>
          </p:cNvCxnSpPr>
          <p:nvPr/>
        </p:nvCxnSpPr>
        <p:spPr>
          <a:xfrm>
            <a:off x="12528550" y="3760470"/>
            <a:ext cx="3263900" cy="373761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endCxn id="20" idx="1"/>
          </p:cNvCxnSpPr>
          <p:nvPr/>
        </p:nvCxnSpPr>
        <p:spPr>
          <a:xfrm flipV="1">
            <a:off x="12529820" y="4611370"/>
            <a:ext cx="3197860" cy="378968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6381730" y="2463800"/>
            <a:ext cx="12496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/>
              <a:t>消费者</a:t>
            </a:r>
            <a:endParaRPr lang="zh-CN" altLang="en-US" sz="2800"/>
          </a:p>
        </p:txBody>
      </p:sp>
      <p:cxnSp>
        <p:nvCxnSpPr>
          <p:cNvPr id="3" name="直接箭头连接符 2"/>
          <p:cNvCxnSpPr>
            <a:stCxn id="12" idx="3"/>
            <a:endCxn id="19" idx="1"/>
          </p:cNvCxnSpPr>
          <p:nvPr/>
        </p:nvCxnSpPr>
        <p:spPr>
          <a:xfrm flipV="1">
            <a:off x="12550140" y="6022340"/>
            <a:ext cx="3219450" cy="762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" name="矩形 37"/>
          <p:cNvSpPr/>
          <p:nvPr/>
        </p:nvSpPr>
        <p:spPr>
          <a:xfrm>
            <a:off x="4171950" y="3256280"/>
            <a:ext cx="3663950" cy="58966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endParaRPr lang="en-US" altLang="zh-CN" sz="2800"/>
          </a:p>
        </p:txBody>
      </p:sp>
      <p:sp>
        <p:nvSpPr>
          <p:cNvPr id="39" name="文本框 38"/>
          <p:cNvSpPr txBox="1"/>
          <p:nvPr/>
        </p:nvSpPr>
        <p:spPr>
          <a:xfrm>
            <a:off x="5058410" y="3451860"/>
            <a:ext cx="1706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>
                <a:latin typeface="微软雅黑" charset="0"/>
                <a:ea typeface="微软雅黑" charset="0"/>
              </a:rPr>
              <a:t>生产者</a:t>
            </a:r>
            <a:endParaRPr lang="zh-CN" altLang="en-US" sz="4000">
              <a:latin typeface="微软雅黑" charset="0"/>
              <a:ea typeface="微软雅黑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25190" y="9822180"/>
            <a:ext cx="1827149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zh-CN" altLang="en-US" sz="2800"/>
          </a:p>
          <a:p>
            <a:endParaRPr lang="zh-CN" altLang="en-US" sz="2800">
              <a:sym typeface="+mn-ea"/>
            </a:endParaRPr>
          </a:p>
          <a:p>
            <a:r>
              <a:rPr lang="zh-CN" altLang="en-US" sz="2800"/>
              <a:t>这种情况下。</a:t>
            </a:r>
            <a:endParaRPr lang="zh-CN" altLang="en-US" sz="2800"/>
          </a:p>
          <a:p>
            <a:r>
              <a:rPr lang="zh-CN" altLang="en-US" sz="2800"/>
              <a:t>为了保证消费顺秀，将所有事件放在同一</a:t>
            </a:r>
            <a:endParaRPr lang="zh-CN" altLang="en-US" sz="2800"/>
          </a:p>
          <a:p>
            <a:r>
              <a:rPr lang="zh-CN" altLang="en-US" sz="2800"/>
              <a:t>个主题的同一个分区中。因此</a:t>
            </a:r>
            <a:r>
              <a:rPr lang="zh-CN" altLang="en-US" sz="2800">
                <a:sym typeface="+mn-ea"/>
              </a:rPr>
              <a:t>使用用户 ID 作为分区的</a:t>
            </a:r>
            <a:r>
              <a:rPr lang="en-US" altLang="zh-CN" sz="2800">
                <a:sym typeface="+mn-ea"/>
              </a:rPr>
              <a:t>key</a:t>
            </a:r>
            <a:r>
              <a:rPr lang="zh-CN" altLang="en-US" sz="2800">
                <a:sym typeface="+mn-ea"/>
              </a:rPr>
              <a:t>，使</a:t>
            </a:r>
            <a:r>
              <a:rPr lang="zh-CN" altLang="en-US" sz="2800"/>
              <a:t>它们位于相同分区。</a:t>
            </a:r>
            <a:endParaRPr lang="zh-CN" altLang="en-US" sz="2800"/>
          </a:p>
          <a:p>
            <a:endParaRPr lang="zh-CN" altLang="en-US" sz="2800"/>
          </a:p>
        </p:txBody>
      </p:sp>
      <p:sp>
        <p:nvSpPr>
          <p:cNvPr id="4" name="矩形 3"/>
          <p:cNvSpPr/>
          <p:nvPr/>
        </p:nvSpPr>
        <p:spPr>
          <a:xfrm>
            <a:off x="4664710" y="4563110"/>
            <a:ext cx="266065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/>
              <a:t>注册用户</a:t>
            </a:r>
            <a:endParaRPr lang="zh-CN" altLang="en-US" sz="2800"/>
          </a:p>
        </p:txBody>
      </p:sp>
      <p:sp>
        <p:nvSpPr>
          <p:cNvPr id="7" name="矩形 6"/>
          <p:cNvSpPr/>
          <p:nvPr/>
        </p:nvSpPr>
        <p:spPr>
          <a:xfrm>
            <a:off x="4664710" y="5909310"/>
            <a:ext cx="266065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/>
              <a:t>购买商品</a:t>
            </a:r>
            <a:endParaRPr lang="zh-CN" altLang="en-US" sz="2800"/>
          </a:p>
        </p:txBody>
      </p:sp>
      <p:sp>
        <p:nvSpPr>
          <p:cNvPr id="8" name="矩形 7"/>
          <p:cNvSpPr/>
          <p:nvPr/>
        </p:nvSpPr>
        <p:spPr>
          <a:xfrm>
            <a:off x="4664710" y="7255510"/>
            <a:ext cx="266065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/>
              <a:t>取消订单</a:t>
            </a:r>
            <a:endParaRPr lang="zh-CN" altLang="en-US" sz="2800"/>
          </a:p>
        </p:txBody>
      </p:sp>
      <p:sp>
        <p:nvSpPr>
          <p:cNvPr id="11" name="矩形 10"/>
          <p:cNvSpPr/>
          <p:nvPr/>
        </p:nvSpPr>
        <p:spPr>
          <a:xfrm>
            <a:off x="9808210" y="1518920"/>
            <a:ext cx="4324350" cy="82105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zh-CN" altLang="en-US" sz="2800" b="1">
                <a:solidFill>
                  <a:schemeClr val="tx1"/>
                </a:solidFill>
                <a:latin typeface="微软雅黑" charset="0"/>
                <a:ea typeface="微软雅黑" charset="0"/>
              </a:rPr>
              <a:t>同一个主题</a:t>
            </a:r>
            <a:endParaRPr lang="zh-CN" altLang="en-US" sz="2800" b="1">
              <a:latin typeface="微软雅黑" charset="0"/>
              <a:ea typeface="微软雅黑" charset="0"/>
            </a:endParaRPr>
          </a:p>
          <a:p>
            <a:pPr algn="ctr"/>
            <a:endParaRPr lang="zh-CN" altLang="en-US" sz="2800"/>
          </a:p>
          <a:p>
            <a:pPr algn="ctr"/>
            <a:r>
              <a:rPr lang="zh-CN" altLang="en-US" sz="2800" b="1">
                <a:solidFill>
                  <a:schemeClr val="tx1"/>
                </a:solidFill>
                <a:latin typeface="微软雅黑" charset="0"/>
                <a:ea typeface="微软雅黑" charset="0"/>
              </a:rPr>
              <a:t>同一个分区</a:t>
            </a:r>
            <a:endParaRPr lang="zh-CN" altLang="en-US" sz="2800" b="1">
              <a:solidFill>
                <a:schemeClr val="tx1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099040" y="3256280"/>
            <a:ext cx="3663950" cy="58966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r>
              <a:rPr lang="en-US" altLang="zh-CN" sz="2800"/>
              <a:t>key:userID</a:t>
            </a:r>
            <a:endParaRPr lang="en-US" altLang="zh-CN" sz="2800"/>
          </a:p>
        </p:txBody>
      </p:sp>
      <p:sp>
        <p:nvSpPr>
          <p:cNvPr id="5" name="矩形 4"/>
          <p:cNvSpPr/>
          <p:nvPr/>
        </p:nvSpPr>
        <p:spPr>
          <a:xfrm>
            <a:off x="10463530" y="4583430"/>
            <a:ext cx="295529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user event</a:t>
            </a:r>
            <a:endParaRPr lang="en-US" altLang="zh-CN" sz="2800"/>
          </a:p>
        </p:txBody>
      </p:sp>
      <p:sp>
        <p:nvSpPr>
          <p:cNvPr id="24" name="矩形 23"/>
          <p:cNvSpPr/>
          <p:nvPr/>
        </p:nvSpPr>
        <p:spPr>
          <a:xfrm>
            <a:off x="10441940" y="5909310"/>
            <a:ext cx="297688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order event</a:t>
            </a:r>
            <a:endParaRPr lang="en-US" altLang="zh-CN" sz="2800"/>
          </a:p>
        </p:txBody>
      </p:sp>
      <p:sp>
        <p:nvSpPr>
          <p:cNvPr id="25" name="矩形 24"/>
          <p:cNvSpPr/>
          <p:nvPr/>
        </p:nvSpPr>
        <p:spPr>
          <a:xfrm>
            <a:off x="10441940" y="7255510"/>
            <a:ext cx="299847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cancel event</a:t>
            </a:r>
            <a:endParaRPr lang="en-US" altLang="zh-CN" sz="2800"/>
          </a:p>
        </p:txBody>
      </p:sp>
      <p:cxnSp>
        <p:nvCxnSpPr>
          <p:cNvPr id="26" name="直接箭头连接符 25"/>
          <p:cNvCxnSpPr/>
          <p:nvPr/>
        </p:nvCxnSpPr>
        <p:spPr>
          <a:xfrm>
            <a:off x="7325360" y="5039360"/>
            <a:ext cx="3138170" cy="2032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7" idx="3"/>
            <a:endCxn id="24" idx="1"/>
          </p:cNvCxnSpPr>
          <p:nvPr/>
        </p:nvCxnSpPr>
        <p:spPr>
          <a:xfrm>
            <a:off x="7325360" y="6426200"/>
            <a:ext cx="311658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8" idx="3"/>
            <a:endCxn id="25" idx="1"/>
          </p:cNvCxnSpPr>
          <p:nvPr/>
        </p:nvCxnSpPr>
        <p:spPr>
          <a:xfrm>
            <a:off x="7325360" y="7772400"/>
            <a:ext cx="311658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16225520" y="3256280"/>
            <a:ext cx="3663950" cy="58966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ctr"/>
            <a:endParaRPr lang="en-US" altLang="zh-CN" sz="2800"/>
          </a:p>
        </p:txBody>
      </p:sp>
      <p:sp>
        <p:nvSpPr>
          <p:cNvPr id="31" name="矩形 30"/>
          <p:cNvSpPr/>
          <p:nvPr/>
        </p:nvSpPr>
        <p:spPr>
          <a:xfrm>
            <a:off x="16590010" y="4583430"/>
            <a:ext cx="295529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user event</a:t>
            </a:r>
            <a:endParaRPr lang="en-US" altLang="zh-CN" sz="2800"/>
          </a:p>
        </p:txBody>
      </p:sp>
      <p:sp>
        <p:nvSpPr>
          <p:cNvPr id="32" name="矩形 31"/>
          <p:cNvSpPr/>
          <p:nvPr/>
        </p:nvSpPr>
        <p:spPr>
          <a:xfrm>
            <a:off x="16568420" y="5909310"/>
            <a:ext cx="297688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order event</a:t>
            </a:r>
            <a:endParaRPr lang="en-US" altLang="zh-CN" sz="2800"/>
          </a:p>
        </p:txBody>
      </p:sp>
      <p:sp>
        <p:nvSpPr>
          <p:cNvPr id="33" name="矩形 32"/>
          <p:cNvSpPr/>
          <p:nvPr/>
        </p:nvSpPr>
        <p:spPr>
          <a:xfrm>
            <a:off x="16568420" y="7255510"/>
            <a:ext cx="2998470" cy="9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cancel event</a:t>
            </a:r>
            <a:endParaRPr lang="en-US" altLang="zh-CN" sz="2800"/>
          </a:p>
        </p:txBody>
      </p:sp>
      <p:cxnSp>
        <p:nvCxnSpPr>
          <p:cNvPr id="34" name="直接箭头连接符 33"/>
          <p:cNvCxnSpPr/>
          <p:nvPr/>
        </p:nvCxnSpPr>
        <p:spPr>
          <a:xfrm>
            <a:off x="13449300" y="5059680"/>
            <a:ext cx="3138170" cy="2032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>
            <a:off x="13449300" y="6426200"/>
            <a:ext cx="311658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>
            <a:off x="13449300" y="7772400"/>
            <a:ext cx="311658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17111980" y="3451860"/>
            <a:ext cx="1706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>
                <a:latin typeface="微软雅黑" charset="0"/>
                <a:ea typeface="微软雅黑" charset="0"/>
              </a:rPr>
              <a:t>消费者</a:t>
            </a:r>
            <a:endParaRPr lang="zh-CN" altLang="en-US" sz="4000"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46140" y="3740150"/>
            <a:ext cx="13059410" cy="738378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089150" y="1590040"/>
            <a:ext cx="46075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800"/>
              <a:t>Confluent Schema Registry 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7781290" y="11479530"/>
            <a:ext cx="970407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sym typeface="+mn-ea"/>
              </a:rPr>
              <a:t>1.</a:t>
            </a:r>
            <a:r>
              <a:rPr lang="zh-CN" altLang="en-US" sz="2800">
                <a:sym typeface="+mn-ea"/>
              </a:rPr>
              <a:t>数据解析强依赖 </a:t>
            </a:r>
            <a:r>
              <a:rPr lang="en-US" altLang="zh-CN" sz="2800">
                <a:sym typeface="+mn-ea"/>
              </a:rPr>
              <a:t>schema registry </a:t>
            </a:r>
            <a:endParaRPr lang="zh-CN" altLang="en-US" sz="2800"/>
          </a:p>
          <a:p>
            <a:endParaRPr lang="zh-CN" altLang="en-US" sz="2800"/>
          </a:p>
          <a:p>
            <a:r>
              <a:rPr lang="en-US" altLang="zh-CN" sz="2800">
                <a:sym typeface="+mn-ea"/>
              </a:rPr>
              <a:t>2.</a:t>
            </a:r>
            <a:r>
              <a:rPr lang="zh-CN" altLang="en-US" sz="2800">
                <a:sym typeface="+mn-ea"/>
              </a:rPr>
              <a:t>破坏了数据本身</a:t>
            </a:r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76"/>
          <p:cNvSpPr/>
          <p:nvPr/>
        </p:nvSpPr>
        <p:spPr>
          <a:xfrm>
            <a:off x="8170074" y="2963470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2" name="Google Shape;582;p76"/>
          <p:cNvSpPr/>
          <p:nvPr/>
        </p:nvSpPr>
        <p:spPr>
          <a:xfrm>
            <a:off x="8441604" y="3166846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3" name="Google Shape;583;p76"/>
          <p:cNvSpPr/>
          <p:nvPr/>
        </p:nvSpPr>
        <p:spPr>
          <a:xfrm>
            <a:off x="9941516" y="3166846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4" name="Google Shape;584;p76"/>
          <p:cNvSpPr/>
          <p:nvPr/>
        </p:nvSpPr>
        <p:spPr>
          <a:xfrm>
            <a:off x="11441428" y="316676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5" name="Google Shape;585;p76"/>
          <p:cNvSpPr txBox="1"/>
          <p:nvPr/>
        </p:nvSpPr>
        <p:spPr>
          <a:xfrm>
            <a:off x="13381587" y="2082175"/>
            <a:ext cx="2795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6" name="Google Shape;586;p76"/>
          <p:cNvSpPr/>
          <p:nvPr/>
        </p:nvSpPr>
        <p:spPr>
          <a:xfrm>
            <a:off x="8170074" y="6256285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7" name="Google Shape;587;p76"/>
          <p:cNvSpPr/>
          <p:nvPr/>
        </p:nvSpPr>
        <p:spPr>
          <a:xfrm>
            <a:off x="8441604" y="6459662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8" name="Google Shape;588;p76"/>
          <p:cNvSpPr/>
          <p:nvPr/>
        </p:nvSpPr>
        <p:spPr>
          <a:xfrm>
            <a:off x="9941516" y="6459662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9" name="Google Shape;589;p76"/>
          <p:cNvSpPr/>
          <p:nvPr/>
        </p:nvSpPr>
        <p:spPr>
          <a:xfrm>
            <a:off x="11441428" y="645958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0" name="Google Shape;590;p76"/>
          <p:cNvSpPr txBox="1"/>
          <p:nvPr/>
        </p:nvSpPr>
        <p:spPr>
          <a:xfrm>
            <a:off x="13381597" y="5374995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1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1" name="Google Shape;591;p76"/>
          <p:cNvSpPr/>
          <p:nvPr/>
        </p:nvSpPr>
        <p:spPr>
          <a:xfrm>
            <a:off x="8170074" y="9549101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2" name="Google Shape;592;p76"/>
          <p:cNvSpPr/>
          <p:nvPr/>
        </p:nvSpPr>
        <p:spPr>
          <a:xfrm>
            <a:off x="8441604" y="9752478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3" name="Google Shape;593;p76"/>
          <p:cNvSpPr/>
          <p:nvPr/>
        </p:nvSpPr>
        <p:spPr>
          <a:xfrm>
            <a:off x="9941516" y="9752478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4" name="Google Shape;594;p76"/>
          <p:cNvSpPr/>
          <p:nvPr/>
        </p:nvSpPr>
        <p:spPr>
          <a:xfrm>
            <a:off x="11441428" y="975240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5" name="Google Shape;595;p76"/>
          <p:cNvSpPr txBox="1"/>
          <p:nvPr/>
        </p:nvSpPr>
        <p:spPr>
          <a:xfrm>
            <a:off x="13381597" y="8667813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2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6" name="Google Shape;596;p76"/>
          <p:cNvSpPr/>
          <p:nvPr/>
        </p:nvSpPr>
        <p:spPr>
          <a:xfrm>
            <a:off x="3604640" y="64596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597" name="Google Shape;597;p76"/>
          <p:cNvCxnSpPr>
            <a:stCxn id="596" idx="2"/>
            <a:endCxn id="591" idx="1"/>
          </p:cNvCxnSpPr>
          <p:nvPr/>
        </p:nvCxnSpPr>
        <p:spPr>
          <a:xfrm rot="-5400000" flipH="1">
            <a:off x="4990940" y="7412325"/>
            <a:ext cx="2454000" cy="3904500"/>
          </a:xfrm>
          <a:prstGeom prst="bentConnector2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8" name="Google Shape;598;p76"/>
          <p:cNvCxnSpPr>
            <a:stCxn id="596" idx="0"/>
            <a:endCxn id="581" idx="1"/>
          </p:cNvCxnSpPr>
          <p:nvPr/>
        </p:nvCxnSpPr>
        <p:spPr>
          <a:xfrm rot="-5400000">
            <a:off x="4990940" y="3280425"/>
            <a:ext cx="2454000" cy="3904500"/>
          </a:xfrm>
          <a:prstGeom prst="bentConnector2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9" name="Google Shape;599;p76"/>
          <p:cNvCxnSpPr>
            <a:stCxn id="596" idx="3"/>
            <a:endCxn id="586" idx="1"/>
          </p:cNvCxnSpPr>
          <p:nvPr/>
        </p:nvCxnSpPr>
        <p:spPr>
          <a:xfrm>
            <a:off x="4926740" y="7298625"/>
            <a:ext cx="32433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0" name="Google Shape;600;p76"/>
          <p:cNvSpPr/>
          <p:nvPr/>
        </p:nvSpPr>
        <p:spPr>
          <a:xfrm>
            <a:off x="3604640" y="64596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" name="组合 12"/>
          <p:cNvGrpSpPr/>
          <p:nvPr/>
        </p:nvGrpSpPr>
        <p:grpSpPr>
          <a:xfrm>
            <a:off x="12941340" y="3166950"/>
            <a:ext cx="1322100" cy="1677900"/>
            <a:chOff x="20380" y="4987"/>
            <a:chExt cx="2082" cy="2642"/>
          </a:xfrm>
        </p:grpSpPr>
        <p:sp>
          <p:nvSpPr>
            <p:cNvPr id="604" name="Google Shape;604;p76"/>
            <p:cNvSpPr/>
            <p:nvPr/>
          </p:nvSpPr>
          <p:spPr>
            <a:xfrm>
              <a:off x="20380" y="4987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3" name="Google Shape;613;p76"/>
            <p:cNvSpPr txBox="1"/>
            <p:nvPr/>
          </p:nvSpPr>
          <p:spPr>
            <a:xfrm>
              <a:off x="20839" y="5357"/>
              <a:ext cx="1136" cy="1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</a:t>
              </a:r>
              <a:endParaRPr lang="en-US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2941365" y="6459675"/>
            <a:ext cx="1322100" cy="1677900"/>
            <a:chOff x="20380" y="10173"/>
            <a:chExt cx="2082" cy="2642"/>
          </a:xfrm>
        </p:grpSpPr>
        <p:sp>
          <p:nvSpPr>
            <p:cNvPr id="601" name="Google Shape;601;p76"/>
            <p:cNvSpPr/>
            <p:nvPr/>
          </p:nvSpPr>
          <p:spPr>
            <a:xfrm>
              <a:off x="20380" y="10173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" name="Google Shape;616;p76"/>
            <p:cNvSpPr txBox="1"/>
            <p:nvPr/>
          </p:nvSpPr>
          <p:spPr>
            <a:xfrm>
              <a:off x="20911" y="10621"/>
              <a:ext cx="1136" cy="1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</a:t>
              </a:r>
              <a:endParaRPr lang="en-US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4441290" y="6459675"/>
            <a:ext cx="1322100" cy="1677900"/>
            <a:chOff x="22742" y="10173"/>
            <a:chExt cx="2082" cy="2642"/>
          </a:xfrm>
        </p:grpSpPr>
        <p:sp>
          <p:nvSpPr>
            <p:cNvPr id="606" name="Google Shape;606;p76"/>
            <p:cNvSpPr/>
            <p:nvPr/>
          </p:nvSpPr>
          <p:spPr>
            <a:xfrm>
              <a:off x="22742" y="10173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" name="Google Shape;617;p76"/>
            <p:cNvSpPr txBox="1"/>
            <p:nvPr/>
          </p:nvSpPr>
          <p:spPr>
            <a:xfrm>
              <a:off x="23273" y="10621"/>
              <a:ext cx="1136" cy="1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</a:t>
              </a:r>
              <a:endParaRPr lang="en-US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5941215" y="6459675"/>
            <a:ext cx="1322100" cy="1677900"/>
            <a:chOff x="25104" y="10173"/>
            <a:chExt cx="2082" cy="2642"/>
          </a:xfrm>
        </p:grpSpPr>
        <p:sp>
          <p:nvSpPr>
            <p:cNvPr id="607" name="Google Shape;607;p76"/>
            <p:cNvSpPr/>
            <p:nvPr/>
          </p:nvSpPr>
          <p:spPr>
            <a:xfrm>
              <a:off x="25104" y="10173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" name="Google Shape;618;p76"/>
            <p:cNvSpPr txBox="1"/>
            <p:nvPr/>
          </p:nvSpPr>
          <p:spPr>
            <a:xfrm>
              <a:off x="25522" y="10621"/>
              <a:ext cx="1136" cy="1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</a:t>
              </a:r>
              <a:endParaRPr lang="en-US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2941365" y="9768925"/>
            <a:ext cx="1322100" cy="1677900"/>
            <a:chOff x="20380" y="15384"/>
            <a:chExt cx="2082" cy="2642"/>
          </a:xfrm>
        </p:grpSpPr>
        <p:sp>
          <p:nvSpPr>
            <p:cNvPr id="610" name="Google Shape;610;p76"/>
            <p:cNvSpPr/>
            <p:nvPr/>
          </p:nvSpPr>
          <p:spPr>
            <a:xfrm>
              <a:off x="20380" y="15384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" name="Google Shape;619;p76"/>
            <p:cNvSpPr txBox="1"/>
            <p:nvPr/>
          </p:nvSpPr>
          <p:spPr>
            <a:xfrm>
              <a:off x="20909" y="15807"/>
              <a:ext cx="1136" cy="1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</a:t>
              </a:r>
              <a:endParaRPr lang="en-US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4441290" y="9768925"/>
            <a:ext cx="1322100" cy="1677900"/>
            <a:chOff x="22742" y="15384"/>
            <a:chExt cx="2082" cy="2642"/>
          </a:xfrm>
        </p:grpSpPr>
        <p:sp>
          <p:nvSpPr>
            <p:cNvPr id="611" name="Google Shape;611;p76"/>
            <p:cNvSpPr/>
            <p:nvPr/>
          </p:nvSpPr>
          <p:spPr>
            <a:xfrm>
              <a:off x="22742" y="15384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" name="Google Shape;620;p76"/>
            <p:cNvSpPr txBox="1"/>
            <p:nvPr/>
          </p:nvSpPr>
          <p:spPr>
            <a:xfrm>
              <a:off x="23271" y="15807"/>
              <a:ext cx="1136" cy="1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f</a:t>
              </a:r>
              <a:endParaRPr lang="en-US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5941215" y="9768925"/>
            <a:ext cx="1322100" cy="1677900"/>
            <a:chOff x="25104" y="15384"/>
            <a:chExt cx="2082" cy="2642"/>
          </a:xfrm>
        </p:grpSpPr>
        <p:sp>
          <p:nvSpPr>
            <p:cNvPr id="612" name="Google Shape;612;p76"/>
            <p:cNvSpPr/>
            <p:nvPr/>
          </p:nvSpPr>
          <p:spPr>
            <a:xfrm>
              <a:off x="25104" y="15384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" name="Google Shape;621;p76"/>
            <p:cNvSpPr txBox="1"/>
            <p:nvPr/>
          </p:nvSpPr>
          <p:spPr>
            <a:xfrm>
              <a:off x="25521" y="15807"/>
              <a:ext cx="1136" cy="1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</a:t>
              </a:r>
              <a:endParaRPr lang="en-US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622" name="Google Shape;622;p76"/>
          <p:cNvSpPr txBox="1"/>
          <p:nvPr/>
        </p:nvSpPr>
        <p:spPr>
          <a:xfrm>
            <a:off x="3904937" y="6744538"/>
            <a:ext cx="721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#</a:t>
            </a:r>
            <a:endParaRPr sz="6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4441240" y="3166750"/>
            <a:ext cx="1322100" cy="1677900"/>
            <a:chOff x="22742" y="4987"/>
            <a:chExt cx="2082" cy="2642"/>
          </a:xfrm>
        </p:grpSpPr>
        <p:sp>
          <p:nvSpPr>
            <p:cNvPr id="602" name="Google Shape;602;p76"/>
            <p:cNvSpPr/>
            <p:nvPr/>
          </p:nvSpPr>
          <p:spPr>
            <a:xfrm>
              <a:off x="22742" y="4987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" name="Google Shape;613;p76"/>
            <p:cNvSpPr txBox="1"/>
            <p:nvPr/>
          </p:nvSpPr>
          <p:spPr>
            <a:xfrm>
              <a:off x="23169" y="5484"/>
              <a:ext cx="1136" cy="1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</a:t>
              </a:r>
              <a:endParaRPr lang="en-US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5941140" y="3166750"/>
            <a:ext cx="1322100" cy="1677900"/>
            <a:chOff x="25104" y="4987"/>
            <a:chExt cx="2082" cy="2642"/>
          </a:xfrm>
        </p:grpSpPr>
        <p:sp>
          <p:nvSpPr>
            <p:cNvPr id="608" name="Google Shape;608;p76"/>
            <p:cNvSpPr/>
            <p:nvPr/>
          </p:nvSpPr>
          <p:spPr>
            <a:xfrm>
              <a:off x="25104" y="4987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613;p76"/>
            <p:cNvSpPr txBox="1"/>
            <p:nvPr/>
          </p:nvSpPr>
          <p:spPr>
            <a:xfrm>
              <a:off x="25499" y="5278"/>
              <a:ext cx="1136" cy="1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</a:t>
              </a:r>
              <a:endParaRPr lang="en-US" sz="6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751330" y="853440"/>
            <a:ext cx="26904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/>
              <a:t>Record Header</a:t>
            </a:r>
            <a:r>
              <a:rPr lang="zh-CN" altLang="en-US" sz="2800"/>
              <a:t> </a:t>
            </a:r>
            <a:endParaRPr lang="zh-CN" altLang="en-US" sz="2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1280" y="1068070"/>
            <a:ext cx="13401040" cy="115811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矩形 6"/>
          <p:cNvSpPr/>
          <p:nvPr/>
        </p:nvSpPr>
        <p:spPr>
          <a:xfrm>
            <a:off x="5038090" y="2390140"/>
            <a:ext cx="6188710" cy="992251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800"/>
          </a:p>
        </p:txBody>
      </p:sp>
      <p:sp>
        <p:nvSpPr>
          <p:cNvPr id="8" name="文本框 7"/>
          <p:cNvSpPr txBox="1"/>
          <p:nvPr/>
        </p:nvSpPr>
        <p:spPr>
          <a:xfrm>
            <a:off x="6776720" y="1292860"/>
            <a:ext cx="15252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my-topic</a:t>
            </a:r>
            <a:endParaRPr lang="en-US" altLang="zh-CN" sz="2800"/>
          </a:p>
        </p:txBody>
      </p:sp>
      <p:sp>
        <p:nvSpPr>
          <p:cNvPr id="9" name="矩形 8"/>
          <p:cNvSpPr/>
          <p:nvPr/>
        </p:nvSpPr>
        <p:spPr>
          <a:xfrm>
            <a:off x="6021070" y="3670300"/>
            <a:ext cx="3696970" cy="1463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User</a:t>
            </a:r>
            <a:endParaRPr lang="en-US" altLang="zh-CN" sz="2800"/>
          </a:p>
        </p:txBody>
      </p:sp>
      <p:sp>
        <p:nvSpPr>
          <p:cNvPr id="11" name="矩形 10"/>
          <p:cNvSpPr/>
          <p:nvPr/>
        </p:nvSpPr>
        <p:spPr>
          <a:xfrm>
            <a:off x="6021070" y="6341110"/>
            <a:ext cx="3696970" cy="1463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User</a:t>
            </a:r>
            <a:endParaRPr lang="en-US" altLang="zh-CN" sz="2800"/>
          </a:p>
        </p:txBody>
      </p:sp>
      <p:sp>
        <p:nvSpPr>
          <p:cNvPr id="12" name="文本框 11"/>
          <p:cNvSpPr txBox="1"/>
          <p:nvPr/>
        </p:nvSpPr>
        <p:spPr>
          <a:xfrm>
            <a:off x="12120880" y="4033520"/>
            <a:ext cx="11178540" cy="52197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r>
              <a:rPr lang="zh-CN" altLang="en-US" sz="2800"/>
              <a:t>旧的</a:t>
            </a:r>
            <a:r>
              <a:rPr lang="en-US" altLang="zh-CN" sz="2800"/>
              <a:t>User,</a:t>
            </a:r>
            <a:r>
              <a:rPr lang="zh-CN" altLang="en-US" sz="2800"/>
              <a:t>没有</a:t>
            </a:r>
            <a:r>
              <a:rPr lang="en-US" altLang="zh-CN" sz="2800"/>
              <a:t>headers</a:t>
            </a:r>
            <a:endParaRPr lang="en-US" altLang="zh-CN" sz="2800"/>
          </a:p>
        </p:txBody>
      </p:sp>
      <p:sp>
        <p:nvSpPr>
          <p:cNvPr id="13" name="文本框 12"/>
          <p:cNvSpPr txBox="1"/>
          <p:nvPr/>
        </p:nvSpPr>
        <p:spPr>
          <a:xfrm>
            <a:off x="12122150" y="5873750"/>
            <a:ext cx="11170920" cy="18148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r>
              <a:rPr lang="zh-CN" altLang="en-US" sz="2800"/>
              <a:t>新的</a:t>
            </a:r>
            <a:r>
              <a:rPr lang="en-US" altLang="zh-CN" sz="2800"/>
              <a:t>User</a:t>
            </a:r>
            <a:r>
              <a:rPr lang="zh-CN" altLang="en-US" sz="2800"/>
              <a:t>，加入了</a:t>
            </a:r>
            <a:r>
              <a:rPr lang="en-US" altLang="zh-CN" sz="2800"/>
              <a:t>user_id</a:t>
            </a:r>
            <a:endParaRPr lang="en-US" altLang="zh-CN" sz="2800"/>
          </a:p>
          <a:p>
            <a:pPr algn="l"/>
            <a:endParaRPr lang="en-US" altLang="zh-CN" sz="2800"/>
          </a:p>
          <a:p>
            <a:pPr algn="l"/>
            <a:r>
              <a:rPr lang="en-US" altLang="zh-CN" sz="2800"/>
              <a:t>headers</a:t>
            </a:r>
            <a:endParaRPr lang="en-US" altLang="zh-CN" sz="2800"/>
          </a:p>
          <a:p>
            <a:pPr algn="l"/>
            <a:r>
              <a:rPr lang="en-US" altLang="zh-CN" sz="2800"/>
              <a:t>schema:course.kafka.example.avro.v1.User</a:t>
            </a:r>
            <a:endParaRPr lang="en-US" altLang="zh-CN" sz="2800"/>
          </a:p>
        </p:txBody>
      </p:sp>
      <p:cxnSp>
        <p:nvCxnSpPr>
          <p:cNvPr id="15" name="直接箭头连接符 14"/>
          <p:cNvCxnSpPr/>
          <p:nvPr/>
        </p:nvCxnSpPr>
        <p:spPr>
          <a:xfrm>
            <a:off x="9718040" y="7072630"/>
            <a:ext cx="240411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6021070" y="9743440"/>
            <a:ext cx="3696970" cy="1463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800"/>
              <a:t>ProductOrder</a:t>
            </a:r>
            <a:endParaRPr lang="en-US" altLang="zh-CN" sz="2800"/>
          </a:p>
        </p:txBody>
      </p:sp>
      <p:sp>
        <p:nvSpPr>
          <p:cNvPr id="17" name="文本框 16"/>
          <p:cNvSpPr txBox="1"/>
          <p:nvPr/>
        </p:nvSpPr>
        <p:spPr>
          <a:xfrm>
            <a:off x="12122150" y="9264650"/>
            <a:ext cx="11177270" cy="18148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/>
            <a:r>
              <a:rPr lang="en-US" sz="2800"/>
              <a:t>ProductOrder</a:t>
            </a:r>
            <a:endParaRPr lang="en-US" sz="2800"/>
          </a:p>
          <a:p>
            <a:pPr algn="l"/>
            <a:endParaRPr lang="en-US" altLang="zh-CN" sz="2800"/>
          </a:p>
          <a:p>
            <a:pPr algn="l"/>
            <a:r>
              <a:rPr lang="en-US" altLang="zh-CN" sz="2800"/>
              <a:t>headers</a:t>
            </a:r>
            <a:endParaRPr lang="en-US" altLang="zh-CN" sz="2800"/>
          </a:p>
          <a:p>
            <a:pPr algn="l"/>
            <a:r>
              <a:rPr lang="en-US" altLang="zh-CN" sz="2800"/>
              <a:t>schema:course.kafka.example.avro.ProductOrder</a:t>
            </a:r>
            <a:endParaRPr lang="en-US" altLang="zh-CN" sz="2800"/>
          </a:p>
        </p:txBody>
      </p:sp>
      <p:cxnSp>
        <p:nvCxnSpPr>
          <p:cNvPr id="18" name="直接箭头连接符 17"/>
          <p:cNvCxnSpPr/>
          <p:nvPr/>
        </p:nvCxnSpPr>
        <p:spPr>
          <a:xfrm>
            <a:off x="9718040" y="10474960"/>
            <a:ext cx="240411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接箭头连接符 1"/>
          <p:cNvCxnSpPr/>
          <p:nvPr/>
        </p:nvCxnSpPr>
        <p:spPr>
          <a:xfrm>
            <a:off x="9743440" y="4279900"/>
            <a:ext cx="240411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76600" y="386080"/>
            <a:ext cx="17216120" cy="66992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7793990"/>
            <a:ext cx="18771870" cy="56642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722600" y="7793990"/>
            <a:ext cx="38277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6000">
                <a:solidFill>
                  <a:srgbClr val="FF0000"/>
                </a:solidFill>
                <a:latin typeface="微软雅黑" charset="0"/>
                <a:ea typeface="微软雅黑" charset="0"/>
              </a:rPr>
              <a:t>kafka  3.0</a:t>
            </a:r>
            <a:endParaRPr lang="en-US" altLang="zh-CN" sz="6000">
              <a:solidFill>
                <a:srgbClr val="FF0000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722600" y="386080"/>
            <a:ext cx="38277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6000">
                <a:solidFill>
                  <a:srgbClr val="FF0000"/>
                </a:solidFill>
                <a:latin typeface="微软雅黑" charset="0"/>
                <a:ea typeface="微软雅黑" charset="0"/>
              </a:rPr>
              <a:t>kafka  1.0</a:t>
            </a:r>
            <a:endParaRPr lang="en-US" altLang="zh-CN" sz="6000">
              <a:solidFill>
                <a:srgbClr val="FF0000"/>
              </a:solidFill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5"/>
          <p:cNvSpPr/>
          <p:nvPr/>
        </p:nvSpPr>
        <p:spPr>
          <a:xfrm>
            <a:off x="8170087" y="2963470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5" name="Google Shape;535;p75"/>
          <p:cNvSpPr/>
          <p:nvPr/>
        </p:nvSpPr>
        <p:spPr>
          <a:xfrm>
            <a:off x="8441617" y="3166846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6" name="Google Shape;536;p75"/>
          <p:cNvSpPr/>
          <p:nvPr/>
        </p:nvSpPr>
        <p:spPr>
          <a:xfrm>
            <a:off x="9941529" y="3166846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7" name="Google Shape;537;p75"/>
          <p:cNvSpPr/>
          <p:nvPr/>
        </p:nvSpPr>
        <p:spPr>
          <a:xfrm>
            <a:off x="11441440" y="3166769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8" name="Google Shape;538;p75"/>
          <p:cNvSpPr txBox="1"/>
          <p:nvPr/>
        </p:nvSpPr>
        <p:spPr>
          <a:xfrm>
            <a:off x="13381599" y="2082175"/>
            <a:ext cx="2795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9" name="Google Shape;539;p75"/>
          <p:cNvSpPr/>
          <p:nvPr/>
        </p:nvSpPr>
        <p:spPr>
          <a:xfrm>
            <a:off x="8170087" y="6256285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0" name="Google Shape;540;p75"/>
          <p:cNvSpPr/>
          <p:nvPr/>
        </p:nvSpPr>
        <p:spPr>
          <a:xfrm>
            <a:off x="8441617" y="6459662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1" name="Google Shape;541;p75"/>
          <p:cNvSpPr/>
          <p:nvPr/>
        </p:nvSpPr>
        <p:spPr>
          <a:xfrm>
            <a:off x="9941529" y="6459662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2" name="Google Shape;542;p75"/>
          <p:cNvSpPr/>
          <p:nvPr/>
        </p:nvSpPr>
        <p:spPr>
          <a:xfrm>
            <a:off x="11441440" y="645958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3" name="Google Shape;543;p75"/>
          <p:cNvSpPr txBox="1"/>
          <p:nvPr/>
        </p:nvSpPr>
        <p:spPr>
          <a:xfrm>
            <a:off x="13381610" y="5374995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1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4" name="Google Shape;544;p75"/>
          <p:cNvSpPr/>
          <p:nvPr/>
        </p:nvSpPr>
        <p:spPr>
          <a:xfrm>
            <a:off x="8170087" y="9549101"/>
            <a:ext cx="12609300" cy="2084700"/>
          </a:xfrm>
          <a:prstGeom prst="flowChartAlternateProcess">
            <a:avLst/>
          </a:prstGeom>
          <a:solidFill>
            <a:schemeClr val="accent6"/>
          </a:solidFill>
          <a:ln w="76200" cap="flat" cmpd="sng">
            <a:solidFill>
              <a:srgbClr val="0074A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5" name="Google Shape;545;p75"/>
          <p:cNvSpPr/>
          <p:nvPr/>
        </p:nvSpPr>
        <p:spPr>
          <a:xfrm>
            <a:off x="8441617" y="9752478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6" name="Google Shape;546;p75"/>
          <p:cNvSpPr/>
          <p:nvPr/>
        </p:nvSpPr>
        <p:spPr>
          <a:xfrm>
            <a:off x="9941529" y="9752478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7" name="Google Shape;547;p75"/>
          <p:cNvSpPr/>
          <p:nvPr/>
        </p:nvSpPr>
        <p:spPr>
          <a:xfrm>
            <a:off x="11441440" y="9752400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48" name="Google Shape;548;p75"/>
          <p:cNvSpPr txBox="1"/>
          <p:nvPr/>
        </p:nvSpPr>
        <p:spPr>
          <a:xfrm>
            <a:off x="13381610" y="8667813"/>
            <a:ext cx="2617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Partition 2</a:t>
            </a:r>
            <a:endParaRPr sz="35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49" name="Google Shape;549;p75"/>
          <p:cNvCxnSpPr>
            <a:stCxn id="550" idx="2"/>
            <a:endCxn id="544" idx="1"/>
          </p:cNvCxnSpPr>
          <p:nvPr/>
        </p:nvCxnSpPr>
        <p:spPr>
          <a:xfrm>
            <a:off x="4265587" y="8137451"/>
            <a:ext cx="3904500" cy="2454000"/>
          </a:xfrm>
          <a:prstGeom prst="bentConnector3">
            <a:avLst>
              <a:gd name="adj1" fmla="val -11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1" name="Google Shape;551;p75"/>
          <p:cNvCxnSpPr>
            <a:stCxn id="550" idx="0"/>
            <a:endCxn id="534" idx="1"/>
          </p:cNvCxnSpPr>
          <p:nvPr/>
        </p:nvCxnSpPr>
        <p:spPr>
          <a:xfrm rot="10800000" flipH="1">
            <a:off x="4265587" y="4005820"/>
            <a:ext cx="3904500" cy="2454000"/>
          </a:xfrm>
          <a:prstGeom prst="bentConnector3">
            <a:avLst>
              <a:gd name="adj1" fmla="val -11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2" name="Google Shape;552;p75"/>
          <p:cNvCxnSpPr>
            <a:stCxn id="550" idx="3"/>
            <a:endCxn id="539" idx="1"/>
          </p:cNvCxnSpPr>
          <p:nvPr/>
        </p:nvCxnSpPr>
        <p:spPr>
          <a:xfrm>
            <a:off x="4926787" y="7298635"/>
            <a:ext cx="32433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4" name="组合 3"/>
          <p:cNvGrpSpPr/>
          <p:nvPr/>
        </p:nvGrpSpPr>
        <p:grpSpPr>
          <a:xfrm>
            <a:off x="12941300" y="6459855"/>
            <a:ext cx="1322070" cy="1677670"/>
            <a:chOff x="20380" y="10173"/>
            <a:chExt cx="2082" cy="2642"/>
          </a:xfrm>
        </p:grpSpPr>
        <p:sp>
          <p:nvSpPr>
            <p:cNvPr id="553" name="Google Shape;553;p75"/>
            <p:cNvSpPr/>
            <p:nvPr/>
          </p:nvSpPr>
          <p:spPr>
            <a:xfrm>
              <a:off x="20380" y="10173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" name="Google Shape;554;p75"/>
            <p:cNvSpPr/>
            <p:nvPr/>
          </p:nvSpPr>
          <p:spPr>
            <a:xfrm>
              <a:off x="20723" y="10796"/>
              <a:ext cx="1396" cy="139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4441170" y="3166745"/>
            <a:ext cx="1322070" cy="1677670"/>
            <a:chOff x="22742" y="4987"/>
            <a:chExt cx="2082" cy="2642"/>
          </a:xfrm>
        </p:grpSpPr>
        <p:sp>
          <p:nvSpPr>
            <p:cNvPr id="555" name="Google Shape;555;p75"/>
            <p:cNvSpPr/>
            <p:nvPr/>
          </p:nvSpPr>
          <p:spPr>
            <a:xfrm>
              <a:off x="22742" y="4987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" name="Google Shape;557;p75"/>
            <p:cNvSpPr/>
            <p:nvPr/>
          </p:nvSpPr>
          <p:spPr>
            <a:xfrm>
              <a:off x="23215" y="5739"/>
              <a:ext cx="1136" cy="113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" name="组合 0"/>
          <p:cNvGrpSpPr/>
          <p:nvPr/>
        </p:nvGrpSpPr>
        <p:grpSpPr>
          <a:xfrm>
            <a:off x="12941300" y="3166745"/>
            <a:ext cx="1322070" cy="1677670"/>
            <a:chOff x="20380" y="4987"/>
            <a:chExt cx="2082" cy="2642"/>
          </a:xfrm>
        </p:grpSpPr>
        <p:sp>
          <p:nvSpPr>
            <p:cNvPr id="558" name="Google Shape;558;p75"/>
            <p:cNvSpPr/>
            <p:nvPr/>
          </p:nvSpPr>
          <p:spPr>
            <a:xfrm>
              <a:off x="20380" y="4987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" name="Google Shape;560;p75"/>
            <p:cNvSpPr/>
            <p:nvPr/>
          </p:nvSpPr>
          <p:spPr>
            <a:xfrm>
              <a:off x="20853" y="5739"/>
              <a:ext cx="1136" cy="113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4441170" y="6459855"/>
            <a:ext cx="1322070" cy="1677670"/>
            <a:chOff x="22742" y="10173"/>
            <a:chExt cx="2082" cy="2642"/>
          </a:xfrm>
        </p:grpSpPr>
        <p:sp>
          <p:nvSpPr>
            <p:cNvPr id="561" name="Google Shape;561;p75"/>
            <p:cNvSpPr/>
            <p:nvPr/>
          </p:nvSpPr>
          <p:spPr>
            <a:xfrm>
              <a:off x="22742" y="10173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2" name="Google Shape;562;p75"/>
            <p:cNvSpPr/>
            <p:nvPr/>
          </p:nvSpPr>
          <p:spPr>
            <a:xfrm>
              <a:off x="23085" y="10796"/>
              <a:ext cx="1396" cy="1396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5941040" y="6459855"/>
            <a:ext cx="1322070" cy="1677670"/>
            <a:chOff x="25104" y="10173"/>
            <a:chExt cx="2082" cy="2642"/>
          </a:xfrm>
        </p:grpSpPr>
        <p:sp>
          <p:nvSpPr>
            <p:cNvPr id="563" name="Google Shape;563;p75"/>
            <p:cNvSpPr/>
            <p:nvPr/>
          </p:nvSpPr>
          <p:spPr>
            <a:xfrm>
              <a:off x="25104" y="10173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5" name="Google Shape;565;p75"/>
            <p:cNvSpPr/>
            <p:nvPr/>
          </p:nvSpPr>
          <p:spPr>
            <a:xfrm>
              <a:off x="25437" y="10809"/>
              <a:ext cx="1396" cy="1396"/>
            </a:xfrm>
            <a:prstGeom prst="ellipse">
              <a:avLst/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941040" y="3166745"/>
            <a:ext cx="1322070" cy="1677670"/>
            <a:chOff x="25104" y="4987"/>
            <a:chExt cx="2082" cy="2642"/>
          </a:xfrm>
        </p:grpSpPr>
        <p:sp>
          <p:nvSpPr>
            <p:cNvPr id="566" name="Google Shape;566;p75"/>
            <p:cNvSpPr/>
            <p:nvPr/>
          </p:nvSpPr>
          <p:spPr>
            <a:xfrm>
              <a:off x="25104" y="4987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" name="Google Shape;568;p75"/>
            <p:cNvSpPr/>
            <p:nvPr/>
          </p:nvSpPr>
          <p:spPr>
            <a:xfrm>
              <a:off x="25577" y="5739"/>
              <a:ext cx="1136" cy="113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2941300" y="9768840"/>
            <a:ext cx="1322070" cy="1677670"/>
            <a:chOff x="20380" y="15384"/>
            <a:chExt cx="2082" cy="2642"/>
          </a:xfrm>
        </p:grpSpPr>
        <p:sp>
          <p:nvSpPr>
            <p:cNvPr id="569" name="Google Shape;569;p75"/>
            <p:cNvSpPr/>
            <p:nvPr/>
          </p:nvSpPr>
          <p:spPr>
            <a:xfrm>
              <a:off x="20380" y="15384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" name="Google Shape;570;p75"/>
            <p:cNvSpPr/>
            <p:nvPr/>
          </p:nvSpPr>
          <p:spPr>
            <a:xfrm rot="-2700000">
              <a:off x="20853" y="16136"/>
              <a:ext cx="1136" cy="113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4441170" y="9768840"/>
            <a:ext cx="1322070" cy="1677670"/>
            <a:chOff x="22742" y="15384"/>
            <a:chExt cx="2082" cy="2642"/>
          </a:xfrm>
        </p:grpSpPr>
        <p:sp>
          <p:nvSpPr>
            <p:cNvPr id="571" name="Google Shape;571;p75"/>
            <p:cNvSpPr/>
            <p:nvPr/>
          </p:nvSpPr>
          <p:spPr>
            <a:xfrm>
              <a:off x="22742" y="15384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" name="Google Shape;572;p75"/>
            <p:cNvSpPr/>
            <p:nvPr/>
          </p:nvSpPr>
          <p:spPr>
            <a:xfrm>
              <a:off x="23215" y="16136"/>
              <a:ext cx="1136" cy="1139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5941040" y="9768840"/>
            <a:ext cx="1322070" cy="1677670"/>
            <a:chOff x="25104" y="15384"/>
            <a:chExt cx="2082" cy="2642"/>
          </a:xfrm>
        </p:grpSpPr>
        <p:sp>
          <p:nvSpPr>
            <p:cNvPr id="573" name="Google Shape;573;p75"/>
            <p:cNvSpPr/>
            <p:nvPr/>
          </p:nvSpPr>
          <p:spPr>
            <a:xfrm>
              <a:off x="25104" y="15384"/>
              <a:ext cx="2082" cy="2642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762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" name="Google Shape;574;p75"/>
            <p:cNvSpPr/>
            <p:nvPr/>
          </p:nvSpPr>
          <p:spPr>
            <a:xfrm>
              <a:off x="25577" y="16136"/>
              <a:ext cx="1136" cy="1139"/>
            </a:xfrm>
            <a:prstGeom prst="rect">
              <a:avLst/>
            </a:prstGeom>
            <a:noFill/>
            <a:ln w="762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75" name="Google Shape;575;p75"/>
          <p:cNvSpPr/>
          <p:nvPr/>
        </p:nvSpPr>
        <p:spPr>
          <a:xfrm>
            <a:off x="3604627" y="6459575"/>
            <a:ext cx="1322100" cy="167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6" name="Google Shape;576;p75"/>
          <p:cNvSpPr/>
          <p:nvPr/>
        </p:nvSpPr>
        <p:spPr>
          <a:xfrm>
            <a:off x="3822425" y="6855288"/>
            <a:ext cx="886500" cy="886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47"/>
          <p:cNvSpPr txBox="1"/>
          <p:nvPr/>
        </p:nvSpPr>
        <p:spPr>
          <a:xfrm>
            <a:off x="5914800" y="2767475"/>
            <a:ext cx="12524700" cy="97266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14313" dist="19050" dir="5400000" algn="bl" rotWithShape="0">
              <a:srgbClr val="000000">
                <a:alpha val="19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3" name="Google Shape;1003;p47"/>
          <p:cNvSpPr txBox="1"/>
          <p:nvPr/>
        </p:nvSpPr>
        <p:spPr>
          <a:xfrm>
            <a:off x="10744200" y="3442481"/>
            <a:ext cx="26883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broker-101</a:t>
            </a:r>
            <a:endParaRPr sz="29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4" name="Google Shape;1004;p47"/>
          <p:cNvSpPr txBox="1"/>
          <p:nvPr/>
        </p:nvSpPr>
        <p:spPr>
          <a:xfrm>
            <a:off x="10838300" y="6033916"/>
            <a:ext cx="26883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broker-102</a:t>
            </a:r>
            <a:endParaRPr sz="29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5" name="Google Shape;1005;p47"/>
          <p:cNvSpPr txBox="1"/>
          <p:nvPr/>
        </p:nvSpPr>
        <p:spPr>
          <a:xfrm>
            <a:off x="10838300" y="8626342"/>
            <a:ext cx="26883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broker-103</a:t>
            </a:r>
            <a:endParaRPr sz="29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006" name="Google Shape;1006;p47"/>
          <p:cNvGraphicFramePr/>
          <p:nvPr/>
        </p:nvGraphicFramePr>
        <p:xfrm>
          <a:off x="8841893" y="4961436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53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1007" name="Google Shape;1007;p47"/>
          <p:cNvGraphicFramePr/>
          <p:nvPr/>
        </p:nvGraphicFramePr>
        <p:xfrm>
          <a:off x="8841893" y="7558332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53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1008" name="Google Shape;1008;p47"/>
          <p:cNvGraphicFramePr/>
          <p:nvPr/>
        </p:nvGraphicFramePr>
        <p:xfrm>
          <a:off x="8841893" y="10147075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53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1009" name="Google Shape;1009;p47"/>
          <p:cNvSpPr txBox="1"/>
          <p:nvPr/>
        </p:nvSpPr>
        <p:spPr>
          <a:xfrm>
            <a:off x="7637900" y="4951241"/>
            <a:ext cx="1143000" cy="5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offset</a:t>
            </a:r>
            <a:endParaRPr sz="24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0" name="Google Shape;1010;p47"/>
          <p:cNvSpPr txBox="1"/>
          <p:nvPr/>
        </p:nvSpPr>
        <p:spPr>
          <a:xfrm>
            <a:off x="7637900" y="7543026"/>
            <a:ext cx="1143000" cy="5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offset</a:t>
            </a:r>
            <a:endParaRPr sz="24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1" name="Google Shape;1011;p47"/>
          <p:cNvSpPr txBox="1"/>
          <p:nvPr/>
        </p:nvSpPr>
        <p:spPr>
          <a:xfrm>
            <a:off x="7637900" y="10146002"/>
            <a:ext cx="1143000" cy="5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offset</a:t>
            </a:r>
            <a:endParaRPr sz="24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2" name="Google Shape;1012;p47"/>
          <p:cNvSpPr txBox="1"/>
          <p:nvPr>
            <p:ph type="title"/>
          </p:nvPr>
        </p:nvSpPr>
        <p:spPr>
          <a:xfrm>
            <a:off x="1218667" y="704233"/>
            <a:ext cx="20738700" cy="1132800"/>
          </a:xfrm>
          <a:prstGeom prst="rect">
            <a:avLst/>
          </a:prstGeom>
        </p:spPr>
        <p:txBody>
          <a:bodyPr spcFirstLastPara="1" wrap="square" lIns="0" tIns="121875" rIns="243800" bIns="121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Kafka Data Replication</a:t>
            </a:r>
            <a:endParaRPr lang="en-US"/>
          </a:p>
        </p:txBody>
      </p:sp>
      <p:graphicFrame>
        <p:nvGraphicFramePr>
          <p:cNvPr id="1013" name="Google Shape;1013;p47"/>
          <p:cNvGraphicFramePr/>
          <p:nvPr/>
        </p:nvGraphicFramePr>
        <p:xfrm>
          <a:off x="8844908" y="4040165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955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14" name="Google Shape;1014;p47"/>
          <p:cNvGraphicFramePr/>
          <p:nvPr/>
        </p:nvGraphicFramePr>
        <p:xfrm>
          <a:off x="8844908" y="6631608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955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6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6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6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15" name="Google Shape;1015;p47"/>
          <p:cNvGraphicFramePr/>
          <p:nvPr/>
        </p:nvGraphicFramePr>
        <p:xfrm>
          <a:off x="8844908" y="9224076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955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016" name="Google Shape;1016;p47"/>
          <p:cNvSpPr txBox="1"/>
          <p:nvPr/>
        </p:nvSpPr>
        <p:spPr>
          <a:xfrm>
            <a:off x="6476612" y="4250982"/>
            <a:ext cx="22311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7" name="Google Shape;1017;p47"/>
          <p:cNvSpPr txBox="1"/>
          <p:nvPr/>
        </p:nvSpPr>
        <p:spPr>
          <a:xfrm>
            <a:off x="6569512" y="6842417"/>
            <a:ext cx="22311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8" name="Google Shape;1018;p47"/>
          <p:cNvSpPr txBox="1"/>
          <p:nvPr/>
        </p:nvSpPr>
        <p:spPr>
          <a:xfrm>
            <a:off x="6569512" y="9550218"/>
            <a:ext cx="22311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4" name="Google Shape;1034;p47"/>
          <p:cNvSpPr/>
          <p:nvPr/>
        </p:nvSpPr>
        <p:spPr>
          <a:xfrm>
            <a:off x="886715" y="2681375"/>
            <a:ext cx="4480500" cy="2103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292100" dist="190500" dir="5400000" algn="t" rotWithShape="0">
              <a:srgbClr val="000000">
                <a:alpha val="25000"/>
              </a:srgbClr>
            </a:outerShdw>
          </a:effectLst>
        </p:spPr>
        <p:txBody>
          <a:bodyPr spcFirstLastPara="1" wrap="square" lIns="182875" tIns="18287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replication-</a:t>
            </a:r>
            <a:r>
              <a:rPr lang="en-US"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factor=3</a:t>
            </a:r>
            <a:endParaRPr sz="3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48"/>
          <p:cNvSpPr txBox="1"/>
          <p:nvPr>
            <p:ph type="title"/>
          </p:nvPr>
        </p:nvSpPr>
        <p:spPr>
          <a:xfrm>
            <a:off x="1218667" y="704233"/>
            <a:ext cx="20738700" cy="1132800"/>
          </a:xfrm>
          <a:prstGeom prst="rect">
            <a:avLst/>
          </a:prstGeom>
        </p:spPr>
        <p:txBody>
          <a:bodyPr spcFirstLastPara="1" wrap="square" lIns="0" tIns="121875" rIns="243800" bIns="121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Leader, Follower, and In-Sync</a:t>
            </a:r>
            <a:r>
              <a:rPr lang="en-US"/>
              <a:t> </a:t>
            </a:r>
            <a:r>
              <a:rPr lang="en-US"/>
              <a:t>Replica (ISR) List</a:t>
            </a:r>
            <a:endParaRPr lang="en-US"/>
          </a:p>
        </p:txBody>
      </p:sp>
      <p:grpSp>
        <p:nvGrpSpPr>
          <p:cNvPr id="1041" name="Google Shape;1041;p48"/>
          <p:cNvGrpSpPr/>
          <p:nvPr/>
        </p:nvGrpSpPr>
        <p:grpSpPr>
          <a:xfrm>
            <a:off x="20617485" y="4789418"/>
            <a:ext cx="2894700" cy="5061000"/>
            <a:chOff x="20260250" y="3858762"/>
            <a:chExt cx="2894700" cy="5061000"/>
          </a:xfrm>
        </p:grpSpPr>
        <p:sp>
          <p:nvSpPr>
            <p:cNvPr id="1042" name="Google Shape;1042;p48"/>
            <p:cNvSpPr txBox="1"/>
            <p:nvPr/>
          </p:nvSpPr>
          <p:spPr>
            <a:xfrm>
              <a:off x="20260250" y="3858762"/>
              <a:ext cx="2894700" cy="5061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rgbClr val="04053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Consumer Group</a:t>
              </a:r>
              <a:endParaRPr sz="36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043" name="Google Shape;1043;p48"/>
            <p:cNvGrpSpPr/>
            <p:nvPr/>
          </p:nvGrpSpPr>
          <p:grpSpPr>
            <a:xfrm>
              <a:off x="20523350" y="5372768"/>
              <a:ext cx="2368500" cy="3331584"/>
              <a:chOff x="21385100" y="5563268"/>
              <a:chExt cx="2368500" cy="3331584"/>
            </a:xfrm>
          </p:grpSpPr>
          <p:grpSp>
            <p:nvGrpSpPr>
              <p:cNvPr id="1044" name="Google Shape;1044;p48"/>
              <p:cNvGrpSpPr/>
              <p:nvPr/>
            </p:nvGrpSpPr>
            <p:grpSpPr>
              <a:xfrm>
                <a:off x="21385100" y="5563268"/>
                <a:ext cx="2368500" cy="1507559"/>
                <a:chOff x="21385100" y="5563268"/>
                <a:chExt cx="2368500" cy="1507559"/>
              </a:xfrm>
            </p:grpSpPr>
            <p:pic>
              <p:nvPicPr>
                <p:cNvPr id="1045" name="Google Shape;1045;p48"/>
                <p:cNvPicPr preferRelativeResize="0"/>
                <p:nvPr/>
              </p:nvPicPr>
              <p:blipFill rotWithShape="1">
                <a:blip r:embed="rId1"/>
                <a:srcRect/>
                <a:stretch>
                  <a:fillRect/>
                </a:stretch>
              </p:blipFill>
              <p:spPr>
                <a:xfrm>
                  <a:off x="22106407" y="5563268"/>
                  <a:ext cx="925905" cy="92483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046" name="Google Shape;1046;p48"/>
                <p:cNvSpPr txBox="1"/>
                <p:nvPr/>
              </p:nvSpPr>
              <p:spPr>
                <a:xfrm>
                  <a:off x="21385100" y="6435727"/>
                  <a:ext cx="2368500" cy="635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3000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rPr>
                    <a:t>consumer</a:t>
                  </a:r>
                  <a:endParaRPr sz="30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  <p:grpSp>
            <p:nvGrpSpPr>
              <p:cNvPr id="1047" name="Google Shape;1047;p48"/>
              <p:cNvGrpSpPr/>
              <p:nvPr/>
            </p:nvGrpSpPr>
            <p:grpSpPr>
              <a:xfrm>
                <a:off x="21385100" y="7387293"/>
                <a:ext cx="2368500" cy="1507559"/>
                <a:chOff x="21385100" y="5563268"/>
                <a:chExt cx="2368500" cy="1507559"/>
              </a:xfrm>
            </p:grpSpPr>
            <p:pic>
              <p:nvPicPr>
                <p:cNvPr id="1048" name="Google Shape;1048;p48"/>
                <p:cNvPicPr preferRelativeResize="0"/>
                <p:nvPr/>
              </p:nvPicPr>
              <p:blipFill rotWithShape="1">
                <a:blip r:embed="rId1"/>
                <a:srcRect/>
                <a:stretch>
                  <a:fillRect/>
                </a:stretch>
              </p:blipFill>
              <p:spPr>
                <a:xfrm>
                  <a:off x="22106407" y="5563268"/>
                  <a:ext cx="925905" cy="92483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049" name="Google Shape;1049;p48"/>
                <p:cNvSpPr txBox="1"/>
                <p:nvPr/>
              </p:nvSpPr>
              <p:spPr>
                <a:xfrm>
                  <a:off x="21385100" y="6435727"/>
                  <a:ext cx="2368500" cy="635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3000">
                      <a:solidFill>
                        <a:schemeClr val="dk2"/>
                      </a:solidFill>
                      <a:latin typeface="Montserrat"/>
                      <a:ea typeface="Montserrat"/>
                      <a:cs typeface="Montserrat"/>
                      <a:sym typeface="Montserrat"/>
                    </a:rPr>
                    <a:t>consumer</a:t>
                  </a:r>
                  <a:endParaRPr sz="30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endParaRPr>
                </a:p>
              </p:txBody>
            </p:sp>
          </p:grpSp>
        </p:grpSp>
      </p:grpSp>
      <p:sp>
        <p:nvSpPr>
          <p:cNvPr id="1050" name="Google Shape;1050;p48"/>
          <p:cNvSpPr txBox="1"/>
          <p:nvPr/>
        </p:nvSpPr>
        <p:spPr>
          <a:xfrm>
            <a:off x="7013448" y="2750425"/>
            <a:ext cx="11908200" cy="97266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214313" dist="19050" dir="5400000" algn="bl" rotWithShape="0">
              <a:srgbClr val="000000">
                <a:alpha val="19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1" name="Google Shape;1051;p48"/>
          <p:cNvSpPr txBox="1"/>
          <p:nvPr/>
        </p:nvSpPr>
        <p:spPr>
          <a:xfrm>
            <a:off x="11478191" y="3442481"/>
            <a:ext cx="26883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broker-101</a:t>
            </a:r>
            <a:endParaRPr sz="29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2" name="Google Shape;1052;p48"/>
          <p:cNvSpPr txBox="1"/>
          <p:nvPr/>
        </p:nvSpPr>
        <p:spPr>
          <a:xfrm>
            <a:off x="11478191" y="6033916"/>
            <a:ext cx="26883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broker-</a:t>
            </a:r>
            <a:r>
              <a:rPr lang="en-US" sz="29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102</a:t>
            </a:r>
            <a:endParaRPr sz="29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3" name="Google Shape;1053;p48"/>
          <p:cNvSpPr txBox="1"/>
          <p:nvPr/>
        </p:nvSpPr>
        <p:spPr>
          <a:xfrm>
            <a:off x="11478191" y="8626342"/>
            <a:ext cx="26883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broker-103</a:t>
            </a:r>
            <a:endParaRPr sz="29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054" name="Google Shape;1054;p48"/>
          <p:cNvGraphicFramePr/>
          <p:nvPr/>
        </p:nvGraphicFramePr>
        <p:xfrm>
          <a:off x="9575884" y="4961436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280"/>
                <a:gridCol w="716375"/>
                <a:gridCol w="716470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53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1055" name="Google Shape;1055;p48"/>
          <p:cNvGraphicFramePr/>
          <p:nvPr/>
        </p:nvGraphicFramePr>
        <p:xfrm>
          <a:off x="9575884" y="7558332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53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1056" name="Google Shape;1056;p48"/>
          <p:cNvGraphicFramePr/>
          <p:nvPr/>
        </p:nvGraphicFramePr>
        <p:xfrm>
          <a:off x="9575884" y="10147075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53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1057" name="Google Shape;1057;p48"/>
          <p:cNvSpPr txBox="1"/>
          <p:nvPr/>
        </p:nvSpPr>
        <p:spPr>
          <a:xfrm>
            <a:off x="8371891" y="4951241"/>
            <a:ext cx="1143000" cy="5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offset</a:t>
            </a:r>
            <a:endParaRPr sz="24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8" name="Google Shape;1058;p48"/>
          <p:cNvSpPr txBox="1"/>
          <p:nvPr/>
        </p:nvSpPr>
        <p:spPr>
          <a:xfrm>
            <a:off x="8371891" y="7543026"/>
            <a:ext cx="1143000" cy="5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offset</a:t>
            </a:r>
            <a:endParaRPr sz="24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9" name="Google Shape;1059;p48"/>
          <p:cNvSpPr txBox="1"/>
          <p:nvPr/>
        </p:nvSpPr>
        <p:spPr>
          <a:xfrm>
            <a:off x="8371891" y="10146002"/>
            <a:ext cx="1143000" cy="55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rPr>
              <a:t>offset</a:t>
            </a:r>
            <a:endParaRPr sz="2400">
              <a:solidFill>
                <a:srgbClr val="04053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060" name="Google Shape;1060;p48"/>
          <p:cNvGraphicFramePr/>
          <p:nvPr/>
        </p:nvGraphicFramePr>
        <p:xfrm>
          <a:off x="9578975" y="4039870"/>
          <a:ext cx="7163435" cy="95504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280"/>
                <a:gridCol w="716280"/>
                <a:gridCol w="716280"/>
                <a:gridCol w="716915"/>
                <a:gridCol w="716280"/>
                <a:gridCol w="716280"/>
                <a:gridCol w="716280"/>
                <a:gridCol w="716280"/>
                <a:gridCol w="716280"/>
                <a:gridCol w="716280"/>
              </a:tblGrid>
              <a:tr h="955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61" name="Google Shape;1061;p48"/>
          <p:cNvGraphicFramePr/>
          <p:nvPr/>
        </p:nvGraphicFramePr>
        <p:xfrm>
          <a:off x="9578899" y="6631608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280"/>
                <a:gridCol w="716470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955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62" name="Google Shape;1062;p48"/>
          <p:cNvGraphicFramePr/>
          <p:nvPr/>
        </p:nvGraphicFramePr>
        <p:xfrm>
          <a:off x="9578899" y="9224076"/>
          <a:ext cx="7163750" cy="3000000"/>
        </p:xfrm>
        <a:graphic>
          <a:graphicData uri="http://schemas.openxmlformats.org/drawingml/2006/table">
            <a:tbl>
              <a:tblPr>
                <a:noFill/>
                <a:tableStyleId>{6CADC4F1-8621-4E69-B0CC-0E95C1BF4B24}</a:tableStyleId>
              </a:tblPr>
              <a:tblGrid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  <a:gridCol w="716375"/>
              </a:tblGrid>
              <a:tr h="955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613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900"/>
                    </a:p>
                  </a:txBody>
                  <a:tcPr marL="121900" marR="121900" marT="121900" marB="121900" anchor="ctr">
                    <a:lnL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063" name="Google Shape;1063;p48"/>
          <p:cNvSpPr txBox="1"/>
          <p:nvPr/>
        </p:nvSpPr>
        <p:spPr>
          <a:xfrm>
            <a:off x="7210603" y="4250982"/>
            <a:ext cx="22311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4" name="Google Shape;1064;p48"/>
          <p:cNvSpPr txBox="1"/>
          <p:nvPr/>
        </p:nvSpPr>
        <p:spPr>
          <a:xfrm>
            <a:off x="7303503" y="6842417"/>
            <a:ext cx="22311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5" name="Google Shape;1065;p48"/>
          <p:cNvSpPr txBox="1"/>
          <p:nvPr/>
        </p:nvSpPr>
        <p:spPr>
          <a:xfrm>
            <a:off x="7303503" y="9550218"/>
            <a:ext cx="22311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Montserrat"/>
                <a:ea typeface="Montserrat"/>
                <a:cs typeface="Montserrat"/>
                <a:sym typeface="Montserrat"/>
              </a:rPr>
              <a:t>partition 0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66" name="Google Shape;1066;p48"/>
          <p:cNvGrpSpPr/>
          <p:nvPr/>
        </p:nvGrpSpPr>
        <p:grpSpPr>
          <a:xfrm>
            <a:off x="1895435" y="6498058"/>
            <a:ext cx="2604300" cy="1929600"/>
            <a:chOff x="1489675" y="5406006"/>
            <a:chExt cx="2604300" cy="1929600"/>
          </a:xfrm>
        </p:grpSpPr>
        <p:sp>
          <p:nvSpPr>
            <p:cNvPr id="1067" name="Google Shape;1067;p48"/>
            <p:cNvSpPr txBox="1"/>
            <p:nvPr/>
          </p:nvSpPr>
          <p:spPr>
            <a:xfrm>
              <a:off x="1489675" y="5406006"/>
              <a:ext cx="2604300" cy="1929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214313" dist="19050" dir="54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900">
                <a:solidFill>
                  <a:srgbClr val="04053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068" name="Google Shape;1068;p48"/>
            <p:cNvGrpSpPr/>
            <p:nvPr/>
          </p:nvGrpSpPr>
          <p:grpSpPr>
            <a:xfrm>
              <a:off x="1743025" y="5637538"/>
              <a:ext cx="2097600" cy="1466536"/>
              <a:chOff x="12869500" y="6713864"/>
              <a:chExt cx="2097600" cy="1466536"/>
            </a:xfrm>
          </p:grpSpPr>
          <p:pic>
            <p:nvPicPr>
              <p:cNvPr id="1069" name="Google Shape;1069;p48"/>
              <p:cNvPicPr preferRelativeResize="0"/>
              <p:nvPr/>
            </p:nvPicPr>
            <p:blipFill rotWithShape="1">
              <a:blip r:embed="rId1"/>
              <a:srcRect/>
              <a:stretch>
                <a:fillRect/>
              </a:stretch>
            </p:blipFill>
            <p:spPr>
              <a:xfrm>
                <a:off x="13508298" y="6713864"/>
                <a:ext cx="820038" cy="82003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070" name="Google Shape;1070;p48"/>
              <p:cNvSpPr txBox="1"/>
              <p:nvPr/>
            </p:nvSpPr>
            <p:spPr>
              <a:xfrm>
                <a:off x="12869500" y="7533900"/>
                <a:ext cx="2097600" cy="64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000">
                    <a:solidFill>
                      <a:schemeClr val="dk2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producer</a:t>
                </a:r>
                <a:endParaRPr sz="30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</p:grpSp>
      </p:grpSp>
      <p:cxnSp>
        <p:nvCxnSpPr>
          <p:cNvPr id="1071" name="Google Shape;1071;p48"/>
          <p:cNvCxnSpPr>
            <a:stCxn id="1067" idx="3"/>
            <a:endCxn id="1063" idx="1"/>
          </p:cNvCxnSpPr>
          <p:nvPr/>
        </p:nvCxnSpPr>
        <p:spPr>
          <a:xfrm flipV="1">
            <a:off x="4499735" y="4517094"/>
            <a:ext cx="2710815" cy="2945765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72" name="Google Shape;1072;p48"/>
          <p:cNvCxnSpPr/>
          <p:nvPr/>
        </p:nvCxnSpPr>
        <p:spPr>
          <a:xfrm>
            <a:off x="18830290" y="4517390"/>
            <a:ext cx="1786890" cy="2802255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73" name="Google Shape;1073;p48"/>
          <p:cNvSpPr txBox="1"/>
          <p:nvPr/>
        </p:nvSpPr>
        <p:spPr>
          <a:xfrm>
            <a:off x="16873151" y="4250982"/>
            <a:ext cx="19569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leader</a:t>
            </a:r>
            <a:endParaRPr lang="en-US" sz="40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4" name="Google Shape;1074;p48"/>
          <p:cNvSpPr txBox="1"/>
          <p:nvPr/>
        </p:nvSpPr>
        <p:spPr>
          <a:xfrm>
            <a:off x="16687800" y="6842125"/>
            <a:ext cx="223393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follower</a:t>
            </a:r>
            <a:endParaRPr lang="en-US" sz="3600"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5" name="Google Shape;1075;p48"/>
          <p:cNvSpPr txBox="1"/>
          <p:nvPr/>
        </p:nvSpPr>
        <p:spPr>
          <a:xfrm>
            <a:off x="16739235" y="9434830"/>
            <a:ext cx="2122170" cy="568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follower</a:t>
            </a:r>
            <a:endParaRPr lang="en-US" sz="3600" b="1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6" name="Google Shape;1076;p48"/>
          <p:cNvSpPr txBox="1"/>
          <p:nvPr/>
        </p:nvSpPr>
        <p:spPr>
          <a:xfrm>
            <a:off x="14378591" y="11547325"/>
            <a:ext cx="4646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ISR = [101, 102, 103]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77" name="Google Shape;1077;p48"/>
          <p:cNvSpPr/>
          <p:nvPr/>
        </p:nvSpPr>
        <p:spPr>
          <a:xfrm>
            <a:off x="7013452" y="5444500"/>
            <a:ext cx="2644850" cy="3750575"/>
          </a:xfrm>
          <a:custGeom>
            <a:avLst/>
            <a:gdLst/>
            <a:ahLst/>
            <a:cxnLst/>
            <a:rect l="l" t="t" r="r" b="b"/>
            <a:pathLst>
              <a:path w="105794" h="150023" extrusionOk="0">
                <a:moveTo>
                  <a:pt x="99597" y="150023"/>
                </a:moveTo>
                <a:cubicBezTo>
                  <a:pt x="86429" y="143666"/>
                  <a:pt x="37162" y="125276"/>
                  <a:pt x="20588" y="111881"/>
                </a:cubicBezTo>
                <a:cubicBezTo>
                  <a:pt x="4014" y="98486"/>
                  <a:pt x="-981" y="83842"/>
                  <a:pt x="154" y="69652"/>
                </a:cubicBezTo>
                <a:cubicBezTo>
                  <a:pt x="1289" y="55462"/>
                  <a:pt x="9792" y="38350"/>
                  <a:pt x="27399" y="26741"/>
                </a:cubicBezTo>
                <a:cubicBezTo>
                  <a:pt x="45006" y="15132"/>
                  <a:pt x="92728" y="4457"/>
                  <a:pt x="105794" y="0"/>
                </a:cubicBezTo>
              </a:path>
            </a:pathLst>
          </a:custGeom>
          <a:solidFill>
            <a:srgbClr val="FFFFFF">
              <a:alpha val="0"/>
            </a:srgbClr>
          </a:solidFill>
          <a:ln w="76200" cap="flat" cmpd="sng">
            <a:solidFill>
              <a:srgbClr val="F26135"/>
            </a:solidFill>
            <a:prstDash val="solid"/>
            <a:round/>
            <a:headEnd type="triangle" w="med" len="med"/>
            <a:tailEnd type="none" w="med" len="med"/>
          </a:ln>
        </p:spPr>
      </p:sp>
      <p:cxnSp>
        <p:nvCxnSpPr>
          <p:cNvPr id="1078" name="Google Shape;1078;p48"/>
          <p:cNvCxnSpPr/>
          <p:nvPr/>
        </p:nvCxnSpPr>
        <p:spPr>
          <a:xfrm>
            <a:off x="9921816" y="5437500"/>
            <a:ext cx="3000" cy="1109100"/>
          </a:xfrm>
          <a:prstGeom prst="straightConnector1">
            <a:avLst/>
          </a:prstGeom>
          <a:noFill/>
          <a:ln w="76200" cap="flat" cmpd="sng">
            <a:solidFill>
              <a:srgbClr val="F26135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" name="文本框 0"/>
          <p:cNvSpPr txBox="1"/>
          <p:nvPr/>
        </p:nvSpPr>
        <p:spPr>
          <a:xfrm>
            <a:off x="4591050" y="5201920"/>
            <a:ext cx="1198880" cy="706755"/>
          </a:xfrm>
          <a:prstGeom prst="rect">
            <a:avLst/>
          </a:prstGeom>
          <a:solidFill>
            <a:srgbClr val="F4FCFF"/>
          </a:solidFill>
        </p:spPr>
        <p:txBody>
          <a:bodyPr wrap="none" rtlCol="0">
            <a:spAutoFit/>
          </a:bodyPr>
          <a:p>
            <a:r>
              <a:rPr lang="zh-CN" altLang="en-US" sz="4000">
                <a:solidFill>
                  <a:schemeClr val="accent2"/>
                </a:solidFill>
                <a:latin typeface="微软雅黑" charset="0"/>
                <a:ea typeface="微软雅黑" charset="0"/>
              </a:rPr>
              <a:t>写入</a:t>
            </a:r>
            <a:endParaRPr lang="zh-CN" altLang="en-US" sz="4000">
              <a:solidFill>
                <a:schemeClr val="accent2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321145" y="4841875"/>
            <a:ext cx="1198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4000">
                <a:solidFill>
                  <a:schemeClr val="accent2"/>
                </a:solidFill>
                <a:latin typeface="微软雅黑" charset="0"/>
                <a:ea typeface="微软雅黑" charset="0"/>
              </a:rPr>
              <a:t>读取</a:t>
            </a:r>
            <a:endParaRPr lang="zh-CN" altLang="en-US" sz="4000">
              <a:solidFill>
                <a:schemeClr val="accent2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688070" y="5713730"/>
            <a:ext cx="10972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solidFill>
                  <a:srgbClr val="F26135"/>
                </a:solidFill>
                <a:latin typeface="微软雅黑" charset="0"/>
                <a:ea typeface="微软雅黑" charset="0"/>
              </a:rPr>
              <a:t>复制</a:t>
            </a:r>
            <a:endParaRPr lang="zh-CN" altLang="en-US" sz="3600">
              <a:solidFill>
                <a:srgbClr val="F26135"/>
              </a:solidFill>
              <a:latin typeface="微软雅黑" charset="0"/>
              <a:ea typeface="微软雅黑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735695" y="8267065"/>
            <a:ext cx="1097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600">
                <a:solidFill>
                  <a:srgbClr val="F26135"/>
                </a:solidFill>
                <a:latin typeface="微软雅黑" charset="0"/>
                <a:ea typeface="微软雅黑" charset="0"/>
              </a:rPr>
              <a:t>复制</a:t>
            </a:r>
            <a:endParaRPr lang="zh-CN" altLang="en-US" sz="3600">
              <a:solidFill>
                <a:srgbClr val="F26135"/>
              </a:solidFill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71" name="Shape 6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2" name="Google Shape;6372;p150"/>
          <p:cNvSpPr txBox="1"/>
          <p:nvPr>
            <p:ph type="title"/>
          </p:nvPr>
        </p:nvSpPr>
        <p:spPr>
          <a:xfrm>
            <a:off x="8519160" y="2249170"/>
            <a:ext cx="7720965" cy="1132840"/>
          </a:xfrm>
          <a:prstGeom prst="rect">
            <a:avLst/>
          </a:prstGeom>
        </p:spPr>
        <p:txBody>
          <a:bodyPr spcFirstLastPara="1" wrap="square" lIns="0" tIns="121875" rIns="243800" bIns="121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Broker </a:t>
            </a:r>
            <a:r>
              <a:rPr lang="zh-CN" altLang="en-US">
                <a:latin typeface="微软雅黑" charset="0"/>
                <a:ea typeface="微软雅黑" charset="0"/>
              </a:rPr>
              <a:t>消息代理</a:t>
            </a:r>
            <a:endParaRPr lang="zh-CN" altLang="en-US">
              <a:latin typeface="微软雅黑" charset="0"/>
              <a:ea typeface="微软雅黑" charset="0"/>
            </a:endParaRPr>
          </a:p>
        </p:txBody>
      </p:sp>
      <p:sp>
        <p:nvSpPr>
          <p:cNvPr id="6373" name="Google Shape;6373;p150"/>
          <p:cNvSpPr/>
          <p:nvPr/>
        </p:nvSpPr>
        <p:spPr>
          <a:xfrm>
            <a:off x="4957570" y="3679140"/>
            <a:ext cx="14447400" cy="73854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548625" tIns="91425" rIns="10058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Kafka Cluster</a:t>
            </a:r>
            <a:endParaRPr sz="4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74" name="Google Shape;6374;p150"/>
          <p:cNvSpPr/>
          <p:nvPr/>
        </p:nvSpPr>
        <p:spPr>
          <a:xfrm>
            <a:off x="15762482" y="5198745"/>
            <a:ext cx="2679300" cy="47457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75" name="Google Shape;6375;p150"/>
          <p:cNvSpPr/>
          <p:nvPr/>
        </p:nvSpPr>
        <p:spPr>
          <a:xfrm>
            <a:off x="10824720" y="5198745"/>
            <a:ext cx="2679300" cy="47457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76" name="Google Shape;6376;p150"/>
          <p:cNvSpPr/>
          <p:nvPr/>
        </p:nvSpPr>
        <p:spPr>
          <a:xfrm>
            <a:off x="5886958" y="5198745"/>
            <a:ext cx="2679300" cy="4745700"/>
          </a:xfrm>
          <a:prstGeom prst="roundRect">
            <a:avLst>
              <a:gd name="adj" fmla="val 4975"/>
            </a:avLst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37150" rIns="91425" bIns="1828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Broker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377" name="Google Shape;6377;p150"/>
          <p:cNvGrpSpPr/>
          <p:nvPr/>
        </p:nvGrpSpPr>
        <p:grpSpPr>
          <a:xfrm>
            <a:off x="16649456" y="6131283"/>
            <a:ext cx="914430" cy="991704"/>
            <a:chOff x="5715755" y="6011791"/>
            <a:chExt cx="727297" cy="793109"/>
          </a:xfrm>
        </p:grpSpPr>
        <p:sp>
          <p:nvSpPr>
            <p:cNvPr id="6378" name="Google Shape;6378;p150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9" name="Google Shape;6379;p150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0" name="Google Shape;6380;p150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1" name="Google Shape;6381;p150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2" name="Google Shape;6382;p150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3" name="Google Shape;6383;p150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4" name="Google Shape;6384;p150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5" name="Google Shape;6385;p150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6" name="Google Shape;6386;p150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7" name="Google Shape;6387;p150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388" name="Google Shape;6388;p150"/>
          <p:cNvGrpSpPr/>
          <p:nvPr/>
        </p:nvGrpSpPr>
        <p:grpSpPr>
          <a:xfrm>
            <a:off x="11711696" y="6131283"/>
            <a:ext cx="914430" cy="991704"/>
            <a:chOff x="5715755" y="6011791"/>
            <a:chExt cx="727297" cy="793109"/>
          </a:xfrm>
        </p:grpSpPr>
        <p:sp>
          <p:nvSpPr>
            <p:cNvPr id="6389" name="Google Shape;6389;p150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0" name="Google Shape;6390;p150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1" name="Google Shape;6391;p150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2" name="Google Shape;6392;p150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3" name="Google Shape;6393;p150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4" name="Google Shape;6394;p150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5" name="Google Shape;6395;p150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6" name="Google Shape;6396;p150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7" name="Google Shape;6397;p150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8" name="Google Shape;6398;p150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399" name="Google Shape;6399;p150"/>
          <p:cNvGrpSpPr/>
          <p:nvPr/>
        </p:nvGrpSpPr>
        <p:grpSpPr>
          <a:xfrm>
            <a:off x="6773936" y="6131283"/>
            <a:ext cx="914430" cy="991704"/>
            <a:chOff x="5715755" y="6011791"/>
            <a:chExt cx="727297" cy="793109"/>
          </a:xfrm>
        </p:grpSpPr>
        <p:sp>
          <p:nvSpPr>
            <p:cNvPr id="6400" name="Google Shape;6400;p150"/>
            <p:cNvSpPr/>
            <p:nvPr/>
          </p:nvSpPr>
          <p:spPr>
            <a:xfrm>
              <a:off x="5715755" y="6173906"/>
              <a:ext cx="219738" cy="470064"/>
            </a:xfrm>
            <a:custGeom>
              <a:avLst/>
              <a:gdLst/>
              <a:ahLst/>
              <a:cxnLst/>
              <a:rect l="l" t="t" r="r" b="b"/>
              <a:pathLst>
                <a:path w="2227" h="4764" extrusionOk="0">
                  <a:moveTo>
                    <a:pt x="2227" y="4763"/>
                  </a:moveTo>
                  <a:cubicBezTo>
                    <a:pt x="1000" y="4763"/>
                    <a:pt x="0" y="3692"/>
                    <a:pt x="0" y="2382"/>
                  </a:cubicBezTo>
                  <a:cubicBezTo>
                    <a:pt x="0" y="1072"/>
                    <a:pt x="1000" y="1"/>
                    <a:pt x="2227" y="1"/>
                  </a:cubicBezTo>
                  <a:lnTo>
                    <a:pt x="2227" y="894"/>
                  </a:lnTo>
                  <a:cubicBezTo>
                    <a:pt x="1489" y="894"/>
                    <a:pt x="893" y="1560"/>
                    <a:pt x="893" y="2382"/>
                  </a:cubicBezTo>
                  <a:cubicBezTo>
                    <a:pt x="893" y="3192"/>
                    <a:pt x="1489" y="3870"/>
                    <a:pt x="2227" y="3870"/>
                  </a:cubicBezTo>
                  <a:close/>
                </a:path>
              </a:pathLst>
            </a:custGeom>
            <a:gradFill>
              <a:gsLst>
                <a:gs pos="0">
                  <a:srgbClr val="38CCED">
                    <a:alpha val="35294"/>
                  </a:srgbClr>
                </a:gs>
                <a:gs pos="100000">
                  <a:srgbClr val="38CCE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1" name="Google Shape;6401;p150"/>
            <p:cNvSpPr/>
            <p:nvPr/>
          </p:nvSpPr>
          <p:spPr>
            <a:xfrm>
              <a:off x="6038801" y="6158612"/>
              <a:ext cx="58807" cy="176323"/>
            </a:xfrm>
            <a:custGeom>
              <a:avLst/>
              <a:gdLst/>
              <a:ahLst/>
              <a:cxnLst/>
              <a:rect l="l" t="t" r="r" b="b"/>
              <a:pathLst>
                <a:path w="596" h="178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489"/>
                  </a:lnTo>
                  <a:cubicBezTo>
                    <a:pt x="1" y="1656"/>
                    <a:pt x="132" y="1787"/>
                    <a:pt x="298" y="1787"/>
                  </a:cubicBezTo>
                  <a:cubicBezTo>
                    <a:pt x="465" y="1787"/>
                    <a:pt x="596" y="1656"/>
                    <a:pt x="596" y="1489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2" name="Google Shape;6402;p150"/>
            <p:cNvSpPr/>
            <p:nvPr/>
          </p:nvSpPr>
          <p:spPr>
            <a:xfrm>
              <a:off x="6038801" y="6496951"/>
              <a:ext cx="58807" cy="161029"/>
            </a:xfrm>
            <a:custGeom>
              <a:avLst/>
              <a:gdLst/>
              <a:ahLst/>
              <a:cxnLst/>
              <a:rect l="l" t="t" r="r" b="b"/>
              <a:pathLst>
                <a:path w="596" h="1632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lnTo>
                    <a:pt x="1" y="1334"/>
                  </a:lnTo>
                  <a:cubicBezTo>
                    <a:pt x="1" y="1501"/>
                    <a:pt x="132" y="1632"/>
                    <a:pt x="298" y="1632"/>
                  </a:cubicBezTo>
                  <a:cubicBezTo>
                    <a:pt x="465" y="1632"/>
                    <a:pt x="596" y="1501"/>
                    <a:pt x="596" y="1334"/>
                  </a:cubicBezTo>
                  <a:lnTo>
                    <a:pt x="596" y="299"/>
                  </a:ln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3" name="Google Shape;6403;p150"/>
            <p:cNvSpPr/>
            <p:nvPr/>
          </p:nvSpPr>
          <p:spPr>
            <a:xfrm>
              <a:off x="6142207" y="6271589"/>
              <a:ext cx="149288" cy="117417"/>
            </a:xfrm>
            <a:custGeom>
              <a:avLst/>
              <a:gdLst/>
              <a:ahLst/>
              <a:cxnLst/>
              <a:rect l="l" t="t" r="r" b="b"/>
              <a:pathLst>
                <a:path w="1513" h="1190" extrusionOk="0">
                  <a:moveTo>
                    <a:pt x="1165" y="0"/>
                  </a:moveTo>
                  <a:cubicBezTo>
                    <a:pt x="1103" y="0"/>
                    <a:pt x="1042" y="20"/>
                    <a:pt x="989" y="58"/>
                  </a:cubicBezTo>
                  <a:lnTo>
                    <a:pt x="167" y="654"/>
                  </a:lnTo>
                  <a:cubicBezTo>
                    <a:pt x="36" y="761"/>
                    <a:pt x="0" y="939"/>
                    <a:pt x="107" y="1070"/>
                  </a:cubicBezTo>
                  <a:cubicBezTo>
                    <a:pt x="167" y="1154"/>
                    <a:pt x="262" y="1189"/>
                    <a:pt x="346" y="1189"/>
                  </a:cubicBezTo>
                  <a:cubicBezTo>
                    <a:pt x="405" y="1189"/>
                    <a:pt x="465" y="1166"/>
                    <a:pt x="524" y="1130"/>
                  </a:cubicBezTo>
                  <a:lnTo>
                    <a:pt x="1346" y="535"/>
                  </a:lnTo>
                  <a:cubicBezTo>
                    <a:pt x="1477" y="439"/>
                    <a:pt x="1512" y="261"/>
                    <a:pt x="1405" y="118"/>
                  </a:cubicBezTo>
                  <a:cubicBezTo>
                    <a:pt x="1342" y="40"/>
                    <a:pt x="1253" y="0"/>
                    <a:pt x="1165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4" name="Google Shape;6404;p150"/>
            <p:cNvSpPr/>
            <p:nvPr/>
          </p:nvSpPr>
          <p:spPr>
            <a:xfrm>
              <a:off x="6143391" y="6442683"/>
              <a:ext cx="148104" cy="107254"/>
            </a:xfrm>
            <a:custGeom>
              <a:avLst/>
              <a:gdLst/>
              <a:ahLst/>
              <a:cxnLst/>
              <a:rect l="l" t="t" r="r" b="b"/>
              <a:pathLst>
                <a:path w="1501" h="1087" extrusionOk="0">
                  <a:moveTo>
                    <a:pt x="346" y="0"/>
                  </a:moveTo>
                  <a:cubicBezTo>
                    <a:pt x="242" y="0"/>
                    <a:pt x="140" y="57"/>
                    <a:pt x="84" y="146"/>
                  </a:cubicBezTo>
                  <a:cubicBezTo>
                    <a:pt x="0" y="277"/>
                    <a:pt x="60" y="456"/>
                    <a:pt x="191" y="551"/>
                  </a:cubicBezTo>
                  <a:lnTo>
                    <a:pt x="1012" y="1039"/>
                  </a:lnTo>
                  <a:cubicBezTo>
                    <a:pt x="1048" y="1063"/>
                    <a:pt x="1107" y="1087"/>
                    <a:pt x="1155" y="1087"/>
                  </a:cubicBezTo>
                  <a:cubicBezTo>
                    <a:pt x="1262" y="1087"/>
                    <a:pt x="1369" y="1027"/>
                    <a:pt x="1405" y="932"/>
                  </a:cubicBezTo>
                  <a:cubicBezTo>
                    <a:pt x="1500" y="801"/>
                    <a:pt x="1441" y="622"/>
                    <a:pt x="1310" y="527"/>
                  </a:cubicBezTo>
                  <a:lnTo>
                    <a:pt x="488" y="39"/>
                  </a:lnTo>
                  <a:cubicBezTo>
                    <a:pt x="443" y="12"/>
                    <a:pt x="394" y="0"/>
                    <a:pt x="346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5" name="Google Shape;6405;p150"/>
            <p:cNvSpPr/>
            <p:nvPr/>
          </p:nvSpPr>
          <p:spPr>
            <a:xfrm>
              <a:off x="5964798" y="6011791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6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6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6" name="Google Shape;6406;p150"/>
            <p:cNvSpPr/>
            <p:nvPr/>
          </p:nvSpPr>
          <p:spPr>
            <a:xfrm>
              <a:off x="5964798" y="6599174"/>
              <a:ext cx="205727" cy="205727"/>
            </a:xfrm>
            <a:custGeom>
              <a:avLst/>
              <a:gdLst/>
              <a:ahLst/>
              <a:cxnLst/>
              <a:rect l="l" t="t" r="r" b="b"/>
              <a:pathLst>
                <a:path w="2085" h="2085" extrusionOk="0">
                  <a:moveTo>
                    <a:pt x="1048" y="596"/>
                  </a:moveTo>
                  <a:cubicBezTo>
                    <a:pt x="1286" y="596"/>
                    <a:pt x="1489" y="787"/>
                    <a:pt x="1489" y="1048"/>
                  </a:cubicBezTo>
                  <a:cubicBezTo>
                    <a:pt x="1489" y="1298"/>
                    <a:pt x="1298" y="1489"/>
                    <a:pt x="1048" y="1489"/>
                  </a:cubicBezTo>
                  <a:cubicBezTo>
                    <a:pt x="786" y="1489"/>
                    <a:pt x="596" y="1298"/>
                    <a:pt x="596" y="1048"/>
                  </a:cubicBezTo>
                  <a:cubicBezTo>
                    <a:pt x="596" y="787"/>
                    <a:pt x="786" y="596"/>
                    <a:pt x="1048" y="596"/>
                  </a:cubicBezTo>
                  <a:close/>
                  <a:moveTo>
                    <a:pt x="1048" y="1"/>
                  </a:moveTo>
                  <a:cubicBezTo>
                    <a:pt x="465" y="1"/>
                    <a:pt x="0" y="465"/>
                    <a:pt x="0" y="1048"/>
                  </a:cubicBezTo>
                  <a:cubicBezTo>
                    <a:pt x="0" y="1620"/>
                    <a:pt x="465" y="2084"/>
                    <a:pt x="1048" y="2084"/>
                  </a:cubicBezTo>
                  <a:cubicBezTo>
                    <a:pt x="1608" y="2084"/>
                    <a:pt x="2084" y="1620"/>
                    <a:pt x="2084" y="1048"/>
                  </a:cubicBezTo>
                  <a:cubicBezTo>
                    <a:pt x="2084" y="465"/>
                    <a:pt x="1632" y="1"/>
                    <a:pt x="1048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7" name="Google Shape;6407;p150"/>
            <p:cNvSpPr/>
            <p:nvPr/>
          </p:nvSpPr>
          <p:spPr>
            <a:xfrm>
              <a:off x="6229135" y="6153975"/>
              <a:ext cx="213917" cy="204444"/>
            </a:xfrm>
            <a:custGeom>
              <a:avLst/>
              <a:gdLst/>
              <a:ahLst/>
              <a:cxnLst/>
              <a:rect l="l" t="t" r="r" b="b"/>
              <a:pathLst>
                <a:path w="2168" h="2072" extrusionOk="0">
                  <a:moveTo>
                    <a:pt x="1072" y="584"/>
                  </a:moveTo>
                  <a:cubicBezTo>
                    <a:pt x="1120" y="584"/>
                    <a:pt x="1155" y="584"/>
                    <a:pt x="1191" y="596"/>
                  </a:cubicBezTo>
                  <a:cubicBezTo>
                    <a:pt x="1310" y="631"/>
                    <a:pt x="1405" y="703"/>
                    <a:pt x="1465" y="810"/>
                  </a:cubicBezTo>
                  <a:cubicBezTo>
                    <a:pt x="1524" y="917"/>
                    <a:pt x="1536" y="1036"/>
                    <a:pt x="1501" y="1155"/>
                  </a:cubicBezTo>
                  <a:cubicBezTo>
                    <a:pt x="1477" y="1274"/>
                    <a:pt x="1405" y="1358"/>
                    <a:pt x="1298" y="1417"/>
                  </a:cubicBezTo>
                  <a:cubicBezTo>
                    <a:pt x="1225" y="1458"/>
                    <a:pt x="1146" y="1476"/>
                    <a:pt x="1066" y="1476"/>
                  </a:cubicBezTo>
                  <a:cubicBezTo>
                    <a:pt x="1028" y="1476"/>
                    <a:pt x="991" y="1472"/>
                    <a:pt x="953" y="1465"/>
                  </a:cubicBezTo>
                  <a:cubicBezTo>
                    <a:pt x="834" y="1429"/>
                    <a:pt x="750" y="1358"/>
                    <a:pt x="691" y="1250"/>
                  </a:cubicBezTo>
                  <a:cubicBezTo>
                    <a:pt x="631" y="1155"/>
                    <a:pt x="619" y="1036"/>
                    <a:pt x="643" y="917"/>
                  </a:cubicBezTo>
                  <a:cubicBezTo>
                    <a:pt x="679" y="798"/>
                    <a:pt x="750" y="703"/>
                    <a:pt x="858" y="643"/>
                  </a:cubicBezTo>
                  <a:cubicBezTo>
                    <a:pt x="929" y="596"/>
                    <a:pt x="1000" y="584"/>
                    <a:pt x="1072" y="584"/>
                  </a:cubicBezTo>
                  <a:close/>
                  <a:moveTo>
                    <a:pt x="1090" y="0"/>
                  </a:moveTo>
                  <a:cubicBezTo>
                    <a:pt x="911" y="0"/>
                    <a:pt x="731" y="48"/>
                    <a:pt x="572" y="143"/>
                  </a:cubicBezTo>
                  <a:cubicBezTo>
                    <a:pt x="322" y="274"/>
                    <a:pt x="155" y="500"/>
                    <a:pt x="84" y="762"/>
                  </a:cubicBezTo>
                  <a:cubicBezTo>
                    <a:pt x="0" y="1036"/>
                    <a:pt x="48" y="1310"/>
                    <a:pt x="179" y="1548"/>
                  </a:cubicBezTo>
                  <a:cubicBezTo>
                    <a:pt x="322" y="1810"/>
                    <a:pt x="536" y="1965"/>
                    <a:pt x="810" y="2048"/>
                  </a:cubicBezTo>
                  <a:cubicBezTo>
                    <a:pt x="893" y="2060"/>
                    <a:pt x="989" y="2072"/>
                    <a:pt x="1072" y="2072"/>
                  </a:cubicBezTo>
                  <a:cubicBezTo>
                    <a:pt x="1251" y="2072"/>
                    <a:pt x="1429" y="2024"/>
                    <a:pt x="1596" y="1941"/>
                  </a:cubicBezTo>
                  <a:cubicBezTo>
                    <a:pt x="1846" y="1798"/>
                    <a:pt x="2013" y="1584"/>
                    <a:pt x="2084" y="1310"/>
                  </a:cubicBezTo>
                  <a:cubicBezTo>
                    <a:pt x="2167" y="1048"/>
                    <a:pt x="2120" y="762"/>
                    <a:pt x="1989" y="524"/>
                  </a:cubicBezTo>
                  <a:cubicBezTo>
                    <a:pt x="1846" y="274"/>
                    <a:pt x="1620" y="107"/>
                    <a:pt x="1358" y="36"/>
                  </a:cubicBezTo>
                  <a:cubicBezTo>
                    <a:pt x="1270" y="12"/>
                    <a:pt x="1180" y="0"/>
                    <a:pt x="1090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8" name="Google Shape;6408;p150"/>
            <p:cNvSpPr/>
            <p:nvPr/>
          </p:nvSpPr>
          <p:spPr>
            <a:xfrm>
              <a:off x="6222031" y="6461924"/>
              <a:ext cx="221021" cy="205530"/>
            </a:xfrm>
            <a:custGeom>
              <a:avLst/>
              <a:gdLst/>
              <a:ahLst/>
              <a:cxnLst/>
              <a:rect l="l" t="t" r="r" b="b"/>
              <a:pathLst>
                <a:path w="2240" h="2083" extrusionOk="0">
                  <a:moveTo>
                    <a:pt x="1164" y="592"/>
                  </a:moveTo>
                  <a:cubicBezTo>
                    <a:pt x="1360" y="592"/>
                    <a:pt x="1536" y="716"/>
                    <a:pt x="1596" y="915"/>
                  </a:cubicBezTo>
                  <a:cubicBezTo>
                    <a:pt x="1620" y="1035"/>
                    <a:pt x="1608" y="1154"/>
                    <a:pt x="1549" y="1261"/>
                  </a:cubicBezTo>
                  <a:cubicBezTo>
                    <a:pt x="1489" y="1368"/>
                    <a:pt x="1406" y="1439"/>
                    <a:pt x="1287" y="1463"/>
                  </a:cubicBezTo>
                  <a:cubicBezTo>
                    <a:pt x="1248" y="1473"/>
                    <a:pt x="1209" y="1477"/>
                    <a:pt x="1170" y="1477"/>
                  </a:cubicBezTo>
                  <a:cubicBezTo>
                    <a:pt x="969" y="1477"/>
                    <a:pt x="777" y="1353"/>
                    <a:pt x="727" y="1154"/>
                  </a:cubicBezTo>
                  <a:cubicBezTo>
                    <a:pt x="668" y="915"/>
                    <a:pt x="811" y="665"/>
                    <a:pt x="1049" y="606"/>
                  </a:cubicBezTo>
                  <a:cubicBezTo>
                    <a:pt x="1087" y="596"/>
                    <a:pt x="1126" y="592"/>
                    <a:pt x="1164" y="592"/>
                  </a:cubicBezTo>
                  <a:close/>
                  <a:moveTo>
                    <a:pt x="1146" y="1"/>
                  </a:moveTo>
                  <a:cubicBezTo>
                    <a:pt x="1058" y="1"/>
                    <a:pt x="970" y="12"/>
                    <a:pt x="882" y="34"/>
                  </a:cubicBezTo>
                  <a:cubicBezTo>
                    <a:pt x="334" y="189"/>
                    <a:pt x="1" y="773"/>
                    <a:pt x="156" y="1320"/>
                  </a:cubicBezTo>
                  <a:cubicBezTo>
                    <a:pt x="287" y="1785"/>
                    <a:pt x="703" y="2082"/>
                    <a:pt x="1168" y="2082"/>
                  </a:cubicBezTo>
                  <a:cubicBezTo>
                    <a:pt x="1251" y="2082"/>
                    <a:pt x="1346" y="2058"/>
                    <a:pt x="1430" y="2047"/>
                  </a:cubicBezTo>
                  <a:cubicBezTo>
                    <a:pt x="1704" y="1975"/>
                    <a:pt x="1918" y="1797"/>
                    <a:pt x="2061" y="1558"/>
                  </a:cubicBezTo>
                  <a:cubicBezTo>
                    <a:pt x="2204" y="1320"/>
                    <a:pt x="2239" y="1035"/>
                    <a:pt x="2156" y="773"/>
                  </a:cubicBezTo>
                  <a:cubicBezTo>
                    <a:pt x="2036" y="303"/>
                    <a:pt x="1605" y="1"/>
                    <a:pt x="1146" y="1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9" name="Google Shape;6409;p150"/>
            <p:cNvSpPr/>
            <p:nvPr/>
          </p:nvSpPr>
          <p:spPr>
            <a:xfrm>
              <a:off x="5935394" y="6276128"/>
              <a:ext cx="279729" cy="279729"/>
            </a:xfrm>
            <a:custGeom>
              <a:avLst/>
              <a:gdLst/>
              <a:ahLst/>
              <a:cxnLst/>
              <a:rect l="l" t="t" r="r" b="b"/>
              <a:pathLst>
                <a:path w="2835" h="2835" extrusionOk="0">
                  <a:moveTo>
                    <a:pt x="1418" y="596"/>
                  </a:moveTo>
                  <a:cubicBezTo>
                    <a:pt x="1870" y="596"/>
                    <a:pt x="2239" y="965"/>
                    <a:pt x="2239" y="1417"/>
                  </a:cubicBezTo>
                  <a:cubicBezTo>
                    <a:pt x="2239" y="1858"/>
                    <a:pt x="1870" y="2239"/>
                    <a:pt x="1418" y="2239"/>
                  </a:cubicBezTo>
                  <a:cubicBezTo>
                    <a:pt x="977" y="2239"/>
                    <a:pt x="596" y="1858"/>
                    <a:pt x="596" y="1417"/>
                  </a:cubicBezTo>
                  <a:cubicBezTo>
                    <a:pt x="596" y="965"/>
                    <a:pt x="977" y="596"/>
                    <a:pt x="1418" y="596"/>
                  </a:cubicBezTo>
                  <a:close/>
                  <a:moveTo>
                    <a:pt x="1418" y="0"/>
                  </a:moveTo>
                  <a:cubicBezTo>
                    <a:pt x="644" y="0"/>
                    <a:pt x="1" y="643"/>
                    <a:pt x="1" y="1417"/>
                  </a:cubicBezTo>
                  <a:cubicBezTo>
                    <a:pt x="1" y="2191"/>
                    <a:pt x="644" y="2834"/>
                    <a:pt x="1418" y="2834"/>
                  </a:cubicBezTo>
                  <a:cubicBezTo>
                    <a:pt x="2192" y="2834"/>
                    <a:pt x="2834" y="2191"/>
                    <a:pt x="2834" y="1417"/>
                  </a:cubicBezTo>
                  <a:cubicBezTo>
                    <a:pt x="2834" y="643"/>
                    <a:pt x="2192" y="0"/>
                    <a:pt x="1418" y="0"/>
                  </a:cubicBezTo>
                  <a:close/>
                </a:path>
              </a:pathLst>
            </a:custGeom>
            <a:solidFill>
              <a:srgbClr val="173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410" name="Google Shape;6410;p150"/>
          <p:cNvSpPr/>
          <p:nvPr/>
        </p:nvSpPr>
        <p:spPr>
          <a:xfrm>
            <a:off x="6225332" y="7623379"/>
            <a:ext cx="1993200" cy="1975200"/>
          </a:xfrm>
          <a:prstGeom prst="can">
            <a:avLst>
              <a:gd name="adj" fmla="val 19438"/>
            </a:avLst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6411" name="Google Shape;6411;p150"/>
          <p:cNvSpPr/>
          <p:nvPr/>
        </p:nvSpPr>
        <p:spPr>
          <a:xfrm>
            <a:off x="6225286" y="7625512"/>
            <a:ext cx="1993200" cy="1548300"/>
          </a:xfrm>
          <a:prstGeom prst="can">
            <a:avLst>
              <a:gd name="adj" fmla="val 24435"/>
            </a:avLst>
          </a:prstGeom>
          <a:solidFill>
            <a:schemeClr val="l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partitions</a:t>
            </a:r>
            <a:endParaRPr sz="2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12" name="Google Shape;6412;p150"/>
          <p:cNvSpPr/>
          <p:nvPr/>
        </p:nvSpPr>
        <p:spPr>
          <a:xfrm>
            <a:off x="16100852" y="7623379"/>
            <a:ext cx="1993200" cy="1975200"/>
          </a:xfrm>
          <a:prstGeom prst="can">
            <a:avLst>
              <a:gd name="adj" fmla="val 19438"/>
            </a:avLst>
          </a:prstGeom>
          <a:solidFill>
            <a:schemeClr val="accen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6413" name="Google Shape;6413;p150"/>
          <p:cNvSpPr/>
          <p:nvPr/>
        </p:nvSpPr>
        <p:spPr>
          <a:xfrm>
            <a:off x="16100806" y="7625512"/>
            <a:ext cx="1993200" cy="1548300"/>
          </a:xfrm>
          <a:prstGeom prst="can">
            <a:avLst>
              <a:gd name="adj" fmla="val 24435"/>
            </a:avLst>
          </a:prstGeom>
          <a:solidFill>
            <a:schemeClr val="lt1"/>
          </a:soli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partitions</a:t>
            </a:r>
            <a:endParaRPr sz="2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414" name="Google Shape;6414;p150"/>
          <p:cNvGrpSpPr/>
          <p:nvPr/>
        </p:nvGrpSpPr>
        <p:grpSpPr>
          <a:xfrm>
            <a:off x="11172190" y="7621905"/>
            <a:ext cx="1993341" cy="1975142"/>
            <a:chOff x="17285800" y="10866700"/>
            <a:chExt cx="1076725" cy="898200"/>
          </a:xfrm>
        </p:grpSpPr>
        <p:sp>
          <p:nvSpPr>
            <p:cNvPr id="6415" name="Google Shape;6415;p150"/>
            <p:cNvSpPr/>
            <p:nvPr/>
          </p:nvSpPr>
          <p:spPr>
            <a:xfrm>
              <a:off x="17285825" y="10866700"/>
              <a:ext cx="1076700" cy="898200"/>
            </a:xfrm>
            <a:prstGeom prst="can">
              <a:avLst>
                <a:gd name="adj" fmla="val 25000"/>
              </a:avLst>
            </a:prstGeom>
            <a:solidFill>
              <a:schemeClr val="accent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416" name="Google Shape;6416;p150"/>
            <p:cNvSpPr/>
            <p:nvPr/>
          </p:nvSpPr>
          <p:spPr>
            <a:xfrm>
              <a:off x="17285800" y="10866700"/>
              <a:ext cx="1076700" cy="479400"/>
            </a:xfrm>
            <a:prstGeom prst="can">
              <a:avLst>
                <a:gd name="adj" fmla="val 36057"/>
              </a:avLst>
            </a:prstGeom>
            <a:solidFill>
              <a:schemeClr val="lt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91425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chemeClr val="accent4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partitions</a:t>
              </a:r>
              <a:endParaRPr sz="2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6417" name="Google Shape;6417;p150"/>
          <p:cNvGrpSpPr/>
          <p:nvPr/>
        </p:nvGrpSpPr>
        <p:grpSpPr>
          <a:xfrm>
            <a:off x="5556262" y="9267825"/>
            <a:ext cx="484500" cy="981750"/>
            <a:chOff x="6259392" y="8503677"/>
            <a:chExt cx="484500" cy="981750"/>
          </a:xfrm>
        </p:grpSpPr>
        <p:cxnSp>
          <p:nvCxnSpPr>
            <p:cNvPr id="6418" name="Google Shape;6418;p150"/>
            <p:cNvCxnSpPr>
              <a:stCxn id="6419" idx="1"/>
            </p:cNvCxnSpPr>
            <p:nvPr/>
          </p:nvCxnSpPr>
          <p:spPr>
            <a:xfrm flipH="1">
              <a:off x="6259392" y="8663727"/>
              <a:ext cx="210300" cy="821700"/>
            </a:xfrm>
            <a:prstGeom prst="bentConnector2">
              <a:avLst/>
            </a:prstGeom>
            <a:noFill/>
            <a:ln w="3810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419" name="Google Shape;6419;p150"/>
            <p:cNvSpPr/>
            <p:nvPr/>
          </p:nvSpPr>
          <p:spPr>
            <a:xfrm>
              <a:off x="6469692" y="8503677"/>
              <a:ext cx="274200" cy="320100"/>
            </a:xfrm>
            <a:prstGeom prst="flowChartDelay">
              <a:avLst/>
            </a:pr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420" name="Google Shape;6420;p150"/>
          <p:cNvGrpSpPr/>
          <p:nvPr/>
        </p:nvGrpSpPr>
        <p:grpSpPr>
          <a:xfrm>
            <a:off x="10497790" y="9267821"/>
            <a:ext cx="480000" cy="970650"/>
            <a:chOff x="6263892" y="8503677"/>
            <a:chExt cx="480000" cy="970650"/>
          </a:xfrm>
        </p:grpSpPr>
        <p:cxnSp>
          <p:nvCxnSpPr>
            <p:cNvPr id="6421" name="Google Shape;6421;p150"/>
            <p:cNvCxnSpPr>
              <a:stCxn id="6422" idx="1"/>
            </p:cNvCxnSpPr>
            <p:nvPr/>
          </p:nvCxnSpPr>
          <p:spPr>
            <a:xfrm flipH="1">
              <a:off x="6263892" y="8663727"/>
              <a:ext cx="205800" cy="810600"/>
            </a:xfrm>
            <a:prstGeom prst="bentConnector2">
              <a:avLst/>
            </a:prstGeom>
            <a:noFill/>
            <a:ln w="3810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422" name="Google Shape;6422;p150"/>
            <p:cNvSpPr/>
            <p:nvPr/>
          </p:nvSpPr>
          <p:spPr>
            <a:xfrm>
              <a:off x="6469692" y="8503677"/>
              <a:ext cx="274200" cy="320100"/>
            </a:xfrm>
            <a:prstGeom prst="flowChartDelay">
              <a:avLst/>
            </a:pr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423" name="Google Shape;6423;p150"/>
          <p:cNvGrpSpPr/>
          <p:nvPr/>
        </p:nvGrpSpPr>
        <p:grpSpPr>
          <a:xfrm>
            <a:off x="15415894" y="9267825"/>
            <a:ext cx="482100" cy="975450"/>
            <a:chOff x="6261792" y="8503677"/>
            <a:chExt cx="482100" cy="975450"/>
          </a:xfrm>
        </p:grpSpPr>
        <p:cxnSp>
          <p:nvCxnSpPr>
            <p:cNvPr id="6424" name="Google Shape;6424;p150"/>
            <p:cNvCxnSpPr>
              <a:stCxn id="6425" idx="1"/>
            </p:cNvCxnSpPr>
            <p:nvPr/>
          </p:nvCxnSpPr>
          <p:spPr>
            <a:xfrm flipH="1">
              <a:off x="6261792" y="8663727"/>
              <a:ext cx="207900" cy="815400"/>
            </a:xfrm>
            <a:prstGeom prst="bentConnector2">
              <a:avLst/>
            </a:prstGeom>
            <a:noFill/>
            <a:ln w="3810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425" name="Google Shape;6425;p150"/>
            <p:cNvSpPr/>
            <p:nvPr/>
          </p:nvSpPr>
          <p:spPr>
            <a:xfrm>
              <a:off x="6469692" y="8503677"/>
              <a:ext cx="274200" cy="320100"/>
            </a:xfrm>
            <a:prstGeom prst="flowChartDelay">
              <a:avLst/>
            </a:prstGeom>
            <a:solidFill>
              <a:schemeClr val="accent4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426" name="Google Shape;6426;p150"/>
          <p:cNvGrpSpPr/>
          <p:nvPr/>
        </p:nvGrpSpPr>
        <p:grpSpPr>
          <a:xfrm>
            <a:off x="5082286" y="10109073"/>
            <a:ext cx="11247000" cy="274200"/>
            <a:chOff x="1911477" y="9986013"/>
            <a:chExt cx="11247000" cy="274200"/>
          </a:xfrm>
        </p:grpSpPr>
        <p:cxnSp>
          <p:nvCxnSpPr>
            <p:cNvPr id="6427" name="Google Shape;6427;p150"/>
            <p:cNvCxnSpPr/>
            <p:nvPr/>
          </p:nvCxnSpPr>
          <p:spPr>
            <a:xfrm>
              <a:off x="2185674" y="10122963"/>
              <a:ext cx="10698600" cy="3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6428" name="Google Shape;6428;p150"/>
            <p:cNvSpPr/>
            <p:nvPr/>
          </p:nvSpPr>
          <p:spPr>
            <a:xfrm>
              <a:off x="12884277" y="9986013"/>
              <a:ext cx="274200" cy="274200"/>
            </a:xfrm>
            <a:prstGeom prst="ellipse">
              <a:avLst/>
            </a:prstGeom>
            <a:solidFill>
              <a:schemeClr val="lt2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9" name="Google Shape;6429;p150"/>
            <p:cNvSpPr/>
            <p:nvPr/>
          </p:nvSpPr>
          <p:spPr>
            <a:xfrm>
              <a:off x="1911477" y="9986013"/>
              <a:ext cx="274200" cy="274200"/>
            </a:xfrm>
            <a:prstGeom prst="ellipse">
              <a:avLst/>
            </a:prstGeom>
            <a:solidFill>
              <a:schemeClr val="lt2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430" name="Google Shape;6430;p150"/>
          <p:cNvSpPr txBox="1"/>
          <p:nvPr/>
        </p:nvSpPr>
        <p:spPr>
          <a:xfrm>
            <a:off x="10007183" y="10273665"/>
            <a:ext cx="4320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 Plane</a:t>
            </a:r>
            <a:endParaRPr sz="3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700">
        <p:fade thruBlk="1"/>
      </p:transition>
    </mc:Choice>
    <mc:Fallback>
      <p:transition spd="slow">
        <p:fade thruBlk="1"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fluent Template 20211008">
  <a:themeElements>
    <a:clrScheme name="Confluent">
      <a:dk1>
        <a:srgbClr val="173361"/>
      </a:dk1>
      <a:lt1>
        <a:srgbClr val="FFFFFF"/>
      </a:lt1>
      <a:dk2>
        <a:srgbClr val="040531"/>
      </a:dk2>
      <a:lt2>
        <a:srgbClr val="F4FCFF"/>
      </a:lt2>
      <a:accent1>
        <a:srgbClr val="0E68BC"/>
      </a:accent1>
      <a:accent2>
        <a:srgbClr val="197EED"/>
      </a:accent2>
      <a:accent3>
        <a:srgbClr val="6144D7"/>
      </a:accent3>
      <a:accent4>
        <a:srgbClr val="AE1B85"/>
      </a:accent4>
      <a:accent5>
        <a:srgbClr val="38CCED"/>
      </a:accent5>
      <a:accent6>
        <a:srgbClr val="D7EFF6"/>
      </a:accent6>
      <a:hlink>
        <a:srgbClr val="38CCED"/>
      </a:hlink>
      <a:folHlink>
        <a:srgbClr val="FFC30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7040</Words>
  <Application>WPS 文字</Application>
  <PresentationFormat/>
  <Paragraphs>972</Paragraphs>
  <Slides>52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52</vt:i4>
      </vt:variant>
    </vt:vector>
  </HeadingPairs>
  <TitlesOfParts>
    <vt:vector size="71" baseType="lpstr">
      <vt:lpstr>Arial</vt:lpstr>
      <vt:lpstr>宋体</vt:lpstr>
      <vt:lpstr>Wingdings</vt:lpstr>
      <vt:lpstr>Arial</vt:lpstr>
      <vt:lpstr>Montserrat</vt:lpstr>
      <vt:lpstr>Source Code Pro</vt:lpstr>
      <vt:lpstr>Montserrat SemiBold</vt:lpstr>
      <vt:lpstr>Montserrat Medium</vt:lpstr>
      <vt:lpstr>宋体</vt:lpstr>
      <vt:lpstr>汉仪书宋二KW</vt:lpstr>
      <vt:lpstr>微软雅黑</vt:lpstr>
      <vt:lpstr>汉仪旗黑</vt:lpstr>
      <vt:lpstr>Arial Unicode MS</vt:lpstr>
      <vt:lpstr>Montserrat</vt:lpstr>
      <vt:lpstr>Montserrat Medium</vt:lpstr>
      <vt:lpstr>Source Code Pro</vt:lpstr>
      <vt:lpstr>微软雅黑</vt:lpstr>
      <vt:lpstr>Simple Light</vt:lpstr>
      <vt:lpstr>Confluent Template 20211008</vt:lpstr>
      <vt:lpstr>Topics</vt:lpstr>
      <vt:lpstr>PowerPoint 演示文稿</vt:lpstr>
      <vt:lpstr>PowerPoint 演示文稿</vt:lpstr>
      <vt:lpstr>Topic 主题</vt:lpstr>
      <vt:lpstr>PowerPoint 演示文稿</vt:lpstr>
      <vt:lpstr>PowerPoint 演示文稿</vt:lpstr>
      <vt:lpstr>Kafka Data Replication</vt:lpstr>
      <vt:lpstr>Leader, Follower, and In-Sync Replica (ISR) List</vt:lpstr>
      <vt:lpstr>Unbalanced Data Distribution</vt:lpstr>
      <vt:lpstr>Partition Leader Balancing</vt:lpstr>
      <vt:lpstr>PowerPoint 演示文稿</vt:lpstr>
      <vt:lpstr>PowerPoint 演示文稿</vt:lpstr>
      <vt:lpstr>PowerPoint 演示文稿</vt:lpstr>
      <vt:lpstr>PowerPoint 演示文稿</vt:lpstr>
      <vt:lpstr>分区是最小的并行单位 一个消费者可以消费多个分区 一个分区可以被多个消费者组里的消费者消费 但是，一个分区不能同时被同一个消费者组里的多个消费者消费</vt:lpstr>
      <vt:lpstr>发布-订阅模式  每个消费者都属于不同的消费者组</vt:lpstr>
      <vt:lpstr>点对点（一对一）  所有消费者都属于同一个消费者组</vt:lpstr>
      <vt:lpstr>分区与消息顺序</vt:lpstr>
      <vt:lpstr>分区与消费顺序</vt:lpstr>
      <vt:lpstr>PowerPoint 演示文稿</vt:lpstr>
      <vt:lpstr>消息传递语义</vt:lpstr>
      <vt:lpstr>生产者</vt:lpstr>
      <vt:lpstr>生产者（至少一次）</vt:lpstr>
      <vt:lpstr>生产者（至多一次）</vt:lpstr>
      <vt:lpstr>精确一次</vt:lpstr>
      <vt:lpstr>PowerPoint 演示文稿</vt:lpstr>
      <vt:lpstr>同步发送</vt:lpstr>
      <vt:lpstr>批量发送</vt:lpstr>
      <vt:lpstr>消息确认</vt:lpstr>
      <vt:lpstr>至多一次 </vt:lpstr>
      <vt:lpstr>精确一次与幂等</vt:lpstr>
      <vt:lpstr>事务</vt:lpstr>
      <vt:lpstr>消费者与消费位置</vt:lpstr>
      <vt:lpstr>自动提交—至多一次</vt:lpstr>
      <vt:lpstr>手动提交—至少一次</vt:lpstr>
      <vt:lpstr>手动提交—逐条提交</vt:lpstr>
      <vt:lpstr>精确一次</vt:lpstr>
      <vt:lpstr>事务</vt:lpstr>
      <vt:lpstr>手动指定消费分区和消费位置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主题</dc:title>
  <dc:creator/>
  <cp:lastModifiedBy>用户7748197236199907</cp:lastModifiedBy>
  <cp:revision>3</cp:revision>
  <dcterms:created xsi:type="dcterms:W3CDTF">2023-01-02T14:56:00Z</dcterms:created>
  <dcterms:modified xsi:type="dcterms:W3CDTF">2023-01-02T14:56:00Z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D297620674A652D7D1C5B263B07449C5</vt:lpwstr>
  </property>
  <property fmtid="{D5CDD505-2E9C-101B-9397-08002B2CF9AE}" pid="3" name="KSOProductBuildVer">
    <vt:lpwstr>2052-5.0.0.7550</vt:lpwstr>
  </property>
</Properties>
</file>